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4"/>
  </p:sldMasterIdLst>
  <p:sldIdLst>
    <p:sldId id="272" r:id="rId5"/>
    <p:sldId id="273" r:id="rId6"/>
  </p:sldIdLst>
  <p:sldSz cx="19008725" cy="10691813"/>
  <p:notesSz cx="6888163" cy="10020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698B376-7F68-0C2E-4F00-8A06E390653F}" name="Monika Jasinska" initials="MJ" userId="S::monika.jasinska@compass-group.co.uk::e4682201-9d82-43f3-be08-465a7dc8b5c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A62A"/>
    <a:srgbClr val="527C41"/>
    <a:srgbClr val="EC6339"/>
    <a:srgbClr val="61528F"/>
    <a:srgbClr val="BB4D97"/>
    <a:srgbClr val="6E4092"/>
    <a:srgbClr val="0E983E"/>
    <a:srgbClr val="009444"/>
    <a:srgbClr val="2F6E2E"/>
    <a:srgbClr val="BB22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1C2FDE-92C7-44A5-A933-DB8440EEA47E}" v="45" dt="2025-03-27T08:20:05.3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91"/>
    <p:restoredTop sz="94734"/>
  </p:normalViewPr>
  <p:slideViewPr>
    <p:cSldViewPr snapToGrid="0">
      <p:cViewPr varScale="1">
        <p:scale>
          <a:sx n="68" d="100"/>
          <a:sy n="68" d="100"/>
        </p:scale>
        <p:origin x="12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ering (SUT)" userId="1bf61e4e-a8d2-4a10-8b72-028a9758aa6d" providerId="ADAL" clId="{ED1C2FDE-92C7-44A5-A933-DB8440EEA47E}"/>
    <pc:docChg chg="undo custSel modSld">
      <pc:chgData name="Catering (SUT)" userId="1bf61e4e-a8d2-4a10-8b72-028a9758aa6d" providerId="ADAL" clId="{ED1C2FDE-92C7-44A5-A933-DB8440EEA47E}" dt="2025-03-27T08:28:03.958" v="238" actId="20577"/>
      <pc:docMkLst>
        <pc:docMk/>
      </pc:docMkLst>
      <pc:sldChg chg="modSp mod">
        <pc:chgData name="Catering (SUT)" userId="1bf61e4e-a8d2-4a10-8b72-028a9758aa6d" providerId="ADAL" clId="{ED1C2FDE-92C7-44A5-A933-DB8440EEA47E}" dt="2025-03-27T08:28:03.958" v="238" actId="20577"/>
        <pc:sldMkLst>
          <pc:docMk/>
          <pc:sldMk cId="3197078516" sldId="272"/>
        </pc:sldMkLst>
        <pc:spChg chg="mod">
          <ac:chgData name="Catering (SUT)" userId="1bf61e4e-a8d2-4a10-8b72-028a9758aa6d" providerId="ADAL" clId="{ED1C2FDE-92C7-44A5-A933-DB8440EEA47E}" dt="2025-03-27T08:11:53.918" v="136" actId="20577"/>
          <ac:spMkLst>
            <pc:docMk/>
            <pc:sldMk cId="3197078516" sldId="272"/>
            <ac:spMk id="5" creationId="{01952904-E67D-EDD4-B637-EF7763C74C66}"/>
          </ac:spMkLst>
        </pc:spChg>
        <pc:graphicFrameChg chg="mod modGraphic">
          <ac:chgData name="Catering (SUT)" userId="1bf61e4e-a8d2-4a10-8b72-028a9758aa6d" providerId="ADAL" clId="{ED1C2FDE-92C7-44A5-A933-DB8440EEA47E}" dt="2025-03-27T08:28:03.958" v="238" actId="20577"/>
          <ac:graphicFrameMkLst>
            <pc:docMk/>
            <pc:sldMk cId="3197078516" sldId="272"/>
            <ac:graphicFrameMk id="2" creationId="{9837996E-3C1A-6D81-5006-46F61CC4634E}"/>
          </ac:graphicFrameMkLst>
        </pc:graphicFrameChg>
      </pc:sldChg>
      <pc:sldChg chg="modSp mod">
        <pc:chgData name="Catering (SUT)" userId="1bf61e4e-a8d2-4a10-8b72-028a9758aa6d" providerId="ADAL" clId="{ED1C2FDE-92C7-44A5-A933-DB8440EEA47E}" dt="2025-03-27T08:21:30.918" v="213" actId="20577"/>
        <pc:sldMkLst>
          <pc:docMk/>
          <pc:sldMk cId="3260192282" sldId="273"/>
        </pc:sldMkLst>
        <pc:spChg chg="mod">
          <ac:chgData name="Catering (SUT)" userId="1bf61e4e-a8d2-4a10-8b72-028a9758aa6d" providerId="ADAL" clId="{ED1C2FDE-92C7-44A5-A933-DB8440EEA47E}" dt="2025-03-27T08:21:30.918" v="213" actId="20577"/>
          <ac:spMkLst>
            <pc:docMk/>
            <pc:sldMk cId="3260192282" sldId="273"/>
            <ac:spMk id="5" creationId="{E2E25B8D-1B02-88A7-906D-E4041C48F244}"/>
          </ac:spMkLst>
        </pc:spChg>
        <pc:graphicFrameChg chg="mod modGraphic">
          <ac:chgData name="Catering (SUT)" userId="1bf61e4e-a8d2-4a10-8b72-028a9758aa6d" providerId="ADAL" clId="{ED1C2FDE-92C7-44A5-A933-DB8440EEA47E}" dt="2025-03-27T08:20:05.366" v="211"/>
          <ac:graphicFrameMkLst>
            <pc:docMk/>
            <pc:sldMk cId="3260192282" sldId="273"/>
            <ac:graphicFrameMk id="3" creationId="{8669B5E4-63A8-C472-42CE-2407FA5C8C52}"/>
          </ac:graphicFrameMkLst>
        </pc:graphicFrameChg>
      </pc:sldChg>
    </pc:docChg>
  </pc:docChgLst>
  <pc:docChgLst>
    <pc:chgData name="Catering (SUT)" userId="1bf61e4e-a8d2-4a10-8b72-028a9758aa6d" providerId="ADAL" clId="{E223C0BE-78C5-48AF-9104-FD17A094BF7B}"/>
    <pc:docChg chg="undo custSel modSld">
      <pc:chgData name="Catering (SUT)" userId="1bf61e4e-a8d2-4a10-8b72-028a9758aa6d" providerId="ADAL" clId="{E223C0BE-78C5-48AF-9104-FD17A094BF7B}" dt="2025-03-17T12:53:51.275" v="223" actId="20577"/>
      <pc:docMkLst>
        <pc:docMk/>
      </pc:docMkLst>
      <pc:sldChg chg="modSp mod">
        <pc:chgData name="Catering (SUT)" userId="1bf61e4e-a8d2-4a10-8b72-028a9758aa6d" providerId="ADAL" clId="{E223C0BE-78C5-48AF-9104-FD17A094BF7B}" dt="2025-03-17T12:53:51.275" v="223" actId="20577"/>
        <pc:sldMkLst>
          <pc:docMk/>
          <pc:sldMk cId="3197078516" sldId="272"/>
        </pc:sldMkLst>
        <pc:graphicFrameChg chg="mod modGraphic">
          <ac:chgData name="Catering (SUT)" userId="1bf61e4e-a8d2-4a10-8b72-028a9758aa6d" providerId="ADAL" clId="{E223C0BE-78C5-48AF-9104-FD17A094BF7B}" dt="2025-03-17T12:53:51.275" v="223" actId="20577"/>
          <ac:graphicFrameMkLst>
            <pc:docMk/>
            <pc:sldMk cId="3197078516" sldId="272"/>
            <ac:graphicFrameMk id="2" creationId="{9837996E-3C1A-6D81-5006-46F61CC4634E}"/>
          </ac:graphicFrameMkLst>
        </pc:graphicFrameChg>
      </pc:sldChg>
      <pc:sldChg chg="modSp mod">
        <pc:chgData name="Catering (SUT)" userId="1bf61e4e-a8d2-4a10-8b72-028a9758aa6d" providerId="ADAL" clId="{E223C0BE-78C5-48AF-9104-FD17A094BF7B}" dt="2025-03-17T12:53:45.135" v="222" actId="20577"/>
        <pc:sldMkLst>
          <pc:docMk/>
          <pc:sldMk cId="3260192282" sldId="273"/>
        </pc:sldMkLst>
        <pc:graphicFrameChg chg="mod modGraphic">
          <ac:chgData name="Catering (SUT)" userId="1bf61e4e-a8d2-4a10-8b72-028a9758aa6d" providerId="ADAL" clId="{E223C0BE-78C5-48AF-9104-FD17A094BF7B}" dt="2025-03-17T12:53:45.135" v="222" actId="20577"/>
          <ac:graphicFrameMkLst>
            <pc:docMk/>
            <pc:sldMk cId="3260192282" sldId="273"/>
            <ac:graphicFrameMk id="3" creationId="{8669B5E4-63A8-C472-42CE-2407FA5C8C52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hai_blue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22CBE25-AD89-EAD5-30FF-B299AA0EBE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6626"/>
            <a:ext cx="18995888" cy="1068518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A43EE2E-9531-4FE0-EB5B-611992A7C9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6461068" y="9768936"/>
            <a:ext cx="1638766" cy="47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418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06850" y="569241"/>
            <a:ext cx="16395025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6850" y="2846200"/>
            <a:ext cx="16395025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06850" y="9909727"/>
            <a:ext cx="4276963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3/27/2025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96640" y="9909727"/>
            <a:ext cx="6415445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424912" y="9909727"/>
            <a:ext cx="4276963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735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837996E-3C1A-6D81-5006-46F61CC463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3725469"/>
              </p:ext>
            </p:extLst>
          </p:nvPr>
        </p:nvGraphicFramePr>
        <p:xfrm>
          <a:off x="618979" y="1814732"/>
          <a:ext cx="17584614" cy="77512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4019">
                  <a:extLst>
                    <a:ext uri="{9D8B030D-6E8A-4147-A177-3AD203B41FA5}">
                      <a16:colId xmlns:a16="http://schemas.microsoft.com/office/drawing/2014/main" val="3996359189"/>
                    </a:ext>
                  </a:extLst>
                </a:gridCol>
                <a:gridCol w="3088119">
                  <a:extLst>
                    <a:ext uri="{9D8B030D-6E8A-4147-A177-3AD203B41FA5}">
                      <a16:colId xmlns:a16="http://schemas.microsoft.com/office/drawing/2014/main" val="4011331699"/>
                    </a:ext>
                  </a:extLst>
                </a:gridCol>
                <a:gridCol w="3088119">
                  <a:extLst>
                    <a:ext uri="{9D8B030D-6E8A-4147-A177-3AD203B41FA5}">
                      <a16:colId xmlns:a16="http://schemas.microsoft.com/office/drawing/2014/main" val="626743682"/>
                    </a:ext>
                  </a:extLst>
                </a:gridCol>
                <a:gridCol w="3088119">
                  <a:extLst>
                    <a:ext uri="{9D8B030D-6E8A-4147-A177-3AD203B41FA5}">
                      <a16:colId xmlns:a16="http://schemas.microsoft.com/office/drawing/2014/main" val="4287548176"/>
                    </a:ext>
                  </a:extLst>
                </a:gridCol>
                <a:gridCol w="3088119">
                  <a:extLst>
                    <a:ext uri="{9D8B030D-6E8A-4147-A177-3AD203B41FA5}">
                      <a16:colId xmlns:a16="http://schemas.microsoft.com/office/drawing/2014/main" val="591402414"/>
                    </a:ext>
                  </a:extLst>
                </a:gridCol>
                <a:gridCol w="3088119">
                  <a:extLst>
                    <a:ext uri="{9D8B030D-6E8A-4147-A177-3AD203B41FA5}">
                      <a16:colId xmlns:a16="http://schemas.microsoft.com/office/drawing/2014/main" val="2798481947"/>
                    </a:ext>
                  </a:extLst>
                </a:gridCol>
              </a:tblGrid>
              <a:tr h="404571">
                <a:tc>
                  <a:txBody>
                    <a:bodyPr/>
                    <a:lstStyle/>
                    <a:p>
                      <a:pPr algn="ctr"/>
                      <a:endParaRPr lang="en-GB" sz="1400" b="0" i="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0" marR="0" marT="55623" marB="3708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>
                          <a:latin typeface="Franklin Gothic Demi" panose="020B0603020102020204" pitchFamily="34" charset="0"/>
                        </a:rPr>
                        <a:t>MONDAY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>
                          <a:latin typeface="Franklin Gothic Demi" panose="020B0603020102020204" pitchFamily="34" charset="0"/>
                        </a:rPr>
                        <a:t>TUESDAY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>
                          <a:latin typeface="Franklin Gothic Demi" panose="020B0603020102020204" pitchFamily="34" charset="0"/>
                        </a:rPr>
                        <a:t>WEDNESDAY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>
                          <a:latin typeface="Franklin Gothic Demi" panose="020B0603020102020204" pitchFamily="34" charset="0"/>
                        </a:rPr>
                        <a:t>THURSDAY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>
                          <a:latin typeface="Franklin Gothic Demi" panose="020B0603020102020204" pitchFamily="34" charset="0"/>
                        </a:rPr>
                        <a:t>FRIDAY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6662022"/>
                  </a:ext>
                </a:extLst>
              </a:tr>
              <a:tr h="1051468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4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SOUP OF THE 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Soup Of The Day 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Soup Of The 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Soup Of The 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Soup Of The 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Soup Of The 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461633"/>
                  </a:ext>
                </a:extLst>
              </a:tr>
              <a:tr h="1045440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4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MAIN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Chicken Shawarma Wrap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Baked Gnocchi Bolognese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Spanish Chorizo Mac n Cheese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Keralan Chicken Curry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Crispy Fish Finger Wrap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7135771"/>
                  </a:ext>
                </a:extLst>
              </a:tr>
              <a:tr h="714330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4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VEGETARIAN 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Falafel with Garlic Dip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50"/>
                        </a:spcAft>
                      </a:pPr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Spinach and Ricotta Gnocchi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Vegetable Lasagne 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Vegan Cauliflower Curry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Mozzarella &amp; Pesto Panini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1743819"/>
                  </a:ext>
                </a:extLst>
              </a:tr>
              <a:tr h="788559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4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SIDES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Vegetable Rice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 Seasonal Vegetables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Garlic Bread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Seasonal Vegetables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>
                          <a:latin typeface="Franklin Gothic Book" panose="020B0503020102020204" pitchFamily="34" charset="0"/>
                        </a:rPr>
                        <a:t>Seasonal Vegetables </a:t>
                      </a:r>
                      <a:endParaRPr lang="en-GB" sz="14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Homemade Ratatouille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Pilau Rice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Chips, Peas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2457296"/>
                  </a:ext>
                </a:extLst>
              </a:tr>
              <a:tr h="618736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4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JACKETS/PASTA BAR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44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Jacket Potato, Baked Beans/</a:t>
                      </a: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Pasta Of The Day</a:t>
                      </a:r>
                    </a:p>
                  </a:txBody>
                  <a:tcPr marL="104238" marR="104238" marT="65149" marB="521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90000" marB="72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90000" marB="72000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90000" marB="72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90000" marB="72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134004"/>
                  </a:ext>
                </a:extLst>
              </a:tr>
              <a:tr h="823105">
                <a:tc rowSpan="2"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4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DESSERT</a:t>
                      </a:r>
                    </a:p>
                  </a:txBody>
                  <a:tcPr marL="104238" marR="104238" marT="26059" marB="521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Raspberry Lemon Crumble Cake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50"/>
                        </a:spcAft>
                      </a:pPr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Banoffee Flapjack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Whole meal Peach Crumble 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Served with Custard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Treacle Pudding Tray Bake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Served with Custard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Homemade Chocolate Brownie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841421"/>
                  </a:ext>
                </a:extLst>
              </a:tr>
              <a:tr h="626811">
                <a:tc vMerge="1">
                  <a:txBody>
                    <a:bodyPr/>
                    <a:lstStyle/>
                    <a:p>
                      <a:pPr algn="l">
                        <a:lnSpc>
                          <a:spcPts val="2280"/>
                        </a:lnSpc>
                      </a:pPr>
                      <a:endParaRPr lang="en-GB" sz="1800" b="1" i="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36000" marB="72000"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dirty="0">
                          <a:latin typeface="Franklin Gothic Book" panose="020B0503020102020204" pitchFamily="34" charset="0"/>
                        </a:rPr>
                        <a:t>Dessert Option 2</a:t>
                      </a: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: Yoghurt, Jelly And Fresh Fruit Will Be Served Every Day</a:t>
                      </a:r>
                      <a:endParaRPr lang="en-US" sz="14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04238" marR="104238" marT="52119" marB="7817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0362618"/>
                  </a:ext>
                </a:extLst>
              </a:tr>
              <a:tr h="1051468">
                <a:tc rowSpan="2"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4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SALAD BAR</a:t>
                      </a:r>
                    </a:p>
                  </a:txBody>
                  <a:tcPr marL="104238" marR="104238" marT="26059" marB="521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Beetroot, Carrot &amp; Apple Salad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Italian Panzanella Salad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i="0" dirty="0" err="1">
                          <a:latin typeface="Franklin Gothic Book" panose="020B0503020102020204" pitchFamily="34" charset="0"/>
                        </a:rPr>
                        <a:t>Mexican</a:t>
                      </a:r>
                      <a:r>
                        <a:rPr lang="es-ES" sz="1400" b="0" i="0" dirty="0"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s-ES" sz="1400" b="0" i="0" dirty="0" err="1">
                          <a:latin typeface="Franklin Gothic Book" panose="020B0503020102020204" pitchFamily="34" charset="0"/>
                        </a:rPr>
                        <a:t>Bean</a:t>
                      </a:r>
                      <a:r>
                        <a:rPr lang="es-ES" sz="1400" b="0" i="0" dirty="0">
                          <a:latin typeface="Franklin Gothic Book" panose="020B0503020102020204" pitchFamily="34" charset="0"/>
                        </a:rPr>
                        <a:t>, Tomato &amp; </a:t>
                      </a:r>
                      <a:r>
                        <a:rPr lang="es-ES" sz="1400" b="0" i="0" dirty="0" err="1">
                          <a:latin typeface="Franklin Gothic Book" panose="020B0503020102020204" pitchFamily="34" charset="0"/>
                        </a:rPr>
                        <a:t>Coriander</a:t>
                      </a:r>
                      <a:r>
                        <a:rPr lang="es-ES" sz="1400" b="0" i="0" dirty="0">
                          <a:latin typeface="Franklin Gothic Book" panose="020B0503020102020204" pitchFamily="34" charset="0"/>
                        </a:rPr>
                        <a:t> Salad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Spicy Rice &amp; Red Bean Salad SEC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Pesto &amp; Bocconcini Pasta Salad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6748560"/>
                  </a:ext>
                </a:extLst>
              </a:tr>
              <a:tr h="626811">
                <a:tc vMerge="1">
                  <a:txBody>
                    <a:bodyPr/>
                    <a:lstStyle/>
                    <a:p>
                      <a:pPr algn="l">
                        <a:lnSpc>
                          <a:spcPts val="2280"/>
                        </a:lnSpc>
                      </a:pPr>
                      <a:endParaRPr lang="en-GB" sz="1800" b="1" i="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36000" marB="72000"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Salad Items: Tomatoes, Plain Cucumber, Plain Beetroot, Herb Leaf Salad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Sweetcorn, Vinaigrette, Fresh Croutons, Sunflower Seeds &amp; Selection Of Dressings And Toppings</a:t>
                      </a:r>
                    </a:p>
                  </a:txBody>
                  <a:tcPr marL="104238" marR="104238" marT="52119" marB="7817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1846417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9AD1AD09-0A24-0721-5C98-64C41AAA5047}"/>
              </a:ext>
            </a:extLst>
          </p:cNvPr>
          <p:cNvSpPr txBox="1">
            <a:spLocks/>
          </p:cNvSpPr>
          <p:nvPr/>
        </p:nvSpPr>
        <p:spPr>
          <a:xfrm>
            <a:off x="4627035" y="1"/>
            <a:ext cx="9204852" cy="2180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181" b="1" i="0" kern="1200">
                <a:solidFill>
                  <a:schemeClr val="bg1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ts val="12120"/>
              </a:lnSpc>
            </a:pPr>
            <a:r>
              <a:rPr lang="en-US" sz="6600" dirty="0"/>
              <a:t>SUMMER MENU</a:t>
            </a:r>
            <a:endParaRPr lang="en-US" sz="5400" b="0" dirty="0">
              <a:solidFill>
                <a:srgbClr val="0E983E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1952904-E67D-EDD4-B637-EF7763C74C66}"/>
              </a:ext>
            </a:extLst>
          </p:cNvPr>
          <p:cNvSpPr txBox="1">
            <a:spLocks/>
          </p:cNvSpPr>
          <p:nvPr/>
        </p:nvSpPr>
        <p:spPr>
          <a:xfrm>
            <a:off x="12363472" y="0"/>
            <a:ext cx="5840121" cy="21804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181" b="1" i="0" kern="1200">
                <a:solidFill>
                  <a:schemeClr val="bg1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1pPr>
          </a:lstStyle>
          <a:p>
            <a:pPr algn="r">
              <a:lnSpc>
                <a:spcPts val="12120"/>
              </a:lnSpc>
            </a:pPr>
            <a:r>
              <a:rPr lang="en-US" sz="5400" dirty="0">
                <a:solidFill>
                  <a:srgbClr val="009444"/>
                </a:solidFill>
                <a:latin typeface="Franklin Gothic Heavy" panose="020B0603020102020204" pitchFamily="34" charset="0"/>
              </a:rPr>
              <a:t>WEEK 3</a:t>
            </a:r>
            <a:r>
              <a:rPr lang="en-US" sz="5400" b="0" dirty="0">
                <a:solidFill>
                  <a:srgbClr val="0E983E"/>
                </a:solidFill>
                <a:latin typeface="Franklin Gothic Medium" panose="020B06030201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97078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BD601-69D9-9769-B0E9-3C62FC9A8A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2E8D1B9-CB5C-CE15-7D7F-8F35058B87A3}"/>
              </a:ext>
            </a:extLst>
          </p:cNvPr>
          <p:cNvSpPr txBox="1">
            <a:spLocks/>
          </p:cNvSpPr>
          <p:nvPr/>
        </p:nvSpPr>
        <p:spPr>
          <a:xfrm>
            <a:off x="4627035" y="1"/>
            <a:ext cx="9204852" cy="2180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181" b="1" i="0" kern="1200">
                <a:solidFill>
                  <a:schemeClr val="bg1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ts val="12120"/>
              </a:lnSpc>
            </a:pPr>
            <a:r>
              <a:rPr lang="en-US" sz="6600" dirty="0"/>
              <a:t>SUMMER MENU</a:t>
            </a:r>
            <a:endParaRPr lang="en-US" sz="5400" b="0" dirty="0">
              <a:solidFill>
                <a:srgbClr val="0E983E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2E25B8D-1B02-88A7-906D-E4041C48F244}"/>
              </a:ext>
            </a:extLst>
          </p:cNvPr>
          <p:cNvSpPr txBox="1">
            <a:spLocks/>
          </p:cNvSpPr>
          <p:nvPr/>
        </p:nvSpPr>
        <p:spPr>
          <a:xfrm>
            <a:off x="12363472" y="0"/>
            <a:ext cx="5840121" cy="21804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181" b="1" i="0" kern="1200">
                <a:solidFill>
                  <a:schemeClr val="bg1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1pPr>
          </a:lstStyle>
          <a:p>
            <a:pPr algn="r">
              <a:lnSpc>
                <a:spcPts val="12120"/>
              </a:lnSpc>
            </a:pPr>
            <a:r>
              <a:rPr lang="en-US" sz="5400" dirty="0">
                <a:solidFill>
                  <a:srgbClr val="009444"/>
                </a:solidFill>
                <a:latin typeface="Franklin Gothic Heavy" panose="020B0603020102020204" pitchFamily="34" charset="0"/>
              </a:rPr>
              <a:t>EYFS WEEK 3</a:t>
            </a:r>
            <a:r>
              <a:rPr lang="en-US" sz="5400" b="0" dirty="0">
                <a:solidFill>
                  <a:srgbClr val="0E983E"/>
                </a:solidFill>
                <a:latin typeface="Franklin Gothic Medium" panose="020B0603020102020204" pitchFamily="34" charset="0"/>
              </a:rPr>
              <a:t>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669B5E4-63A8-C472-42CE-2407FA5C8C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3392899"/>
              </p:ext>
            </p:extLst>
          </p:nvPr>
        </p:nvGraphicFramePr>
        <p:xfrm>
          <a:off x="871538" y="1743075"/>
          <a:ext cx="17332055" cy="79160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3225">
                  <a:extLst>
                    <a:ext uri="{9D8B030D-6E8A-4147-A177-3AD203B41FA5}">
                      <a16:colId xmlns:a16="http://schemas.microsoft.com/office/drawing/2014/main" val="4139260902"/>
                    </a:ext>
                  </a:extLst>
                </a:gridCol>
                <a:gridCol w="3043766">
                  <a:extLst>
                    <a:ext uri="{9D8B030D-6E8A-4147-A177-3AD203B41FA5}">
                      <a16:colId xmlns:a16="http://schemas.microsoft.com/office/drawing/2014/main" val="2051587850"/>
                    </a:ext>
                  </a:extLst>
                </a:gridCol>
                <a:gridCol w="3043766">
                  <a:extLst>
                    <a:ext uri="{9D8B030D-6E8A-4147-A177-3AD203B41FA5}">
                      <a16:colId xmlns:a16="http://schemas.microsoft.com/office/drawing/2014/main" val="376157961"/>
                    </a:ext>
                  </a:extLst>
                </a:gridCol>
                <a:gridCol w="3043766">
                  <a:extLst>
                    <a:ext uri="{9D8B030D-6E8A-4147-A177-3AD203B41FA5}">
                      <a16:colId xmlns:a16="http://schemas.microsoft.com/office/drawing/2014/main" val="3898803771"/>
                    </a:ext>
                  </a:extLst>
                </a:gridCol>
                <a:gridCol w="3043766">
                  <a:extLst>
                    <a:ext uri="{9D8B030D-6E8A-4147-A177-3AD203B41FA5}">
                      <a16:colId xmlns:a16="http://schemas.microsoft.com/office/drawing/2014/main" val="1116579035"/>
                    </a:ext>
                  </a:extLst>
                </a:gridCol>
                <a:gridCol w="3043766">
                  <a:extLst>
                    <a:ext uri="{9D8B030D-6E8A-4147-A177-3AD203B41FA5}">
                      <a16:colId xmlns:a16="http://schemas.microsoft.com/office/drawing/2014/main" val="678859163"/>
                    </a:ext>
                  </a:extLst>
                </a:gridCol>
              </a:tblGrid>
              <a:tr h="350451">
                <a:tc>
                  <a:txBody>
                    <a:bodyPr/>
                    <a:lstStyle/>
                    <a:p>
                      <a:pPr algn="ctr"/>
                      <a:endParaRPr lang="en-GB" sz="1600" b="0" i="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0" marR="0" marT="55623" marB="3708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i="0" dirty="0">
                          <a:latin typeface="Franklin Gothic Demi" panose="020B0603020102020204" pitchFamily="34" charset="0"/>
                        </a:rPr>
                        <a:t>MONDAY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i="0" dirty="0">
                          <a:latin typeface="Franklin Gothic Demi" panose="020B0603020102020204" pitchFamily="34" charset="0"/>
                        </a:rPr>
                        <a:t>TUESDAY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i="0" dirty="0">
                          <a:latin typeface="Franklin Gothic Demi" panose="020B0603020102020204" pitchFamily="34" charset="0"/>
                        </a:rPr>
                        <a:t>WEDNESDAY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i="0" dirty="0">
                          <a:latin typeface="Franklin Gothic Demi" panose="020B0603020102020204" pitchFamily="34" charset="0"/>
                        </a:rPr>
                        <a:t>THURSDAY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i="0" dirty="0">
                          <a:latin typeface="Franklin Gothic Demi" panose="020B0603020102020204" pitchFamily="34" charset="0"/>
                        </a:rPr>
                        <a:t>FRIDAY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877600"/>
                  </a:ext>
                </a:extLst>
              </a:tr>
              <a:tr h="1170179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6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MAIN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Breaded Chicken Goujon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latin typeface="Franklin Gothic Book" panose="020B0503020102020204" pitchFamily="34" charset="0"/>
                        </a:rPr>
                        <a:t>Baked Gnocchi Bolognese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latin typeface="Franklin Gothic Book" panose="020B0503020102020204" pitchFamily="34" charset="0"/>
                        </a:rPr>
                        <a:t>Macaroni Cheese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latin typeface="Franklin Gothic Book" panose="020B0503020102020204" pitchFamily="34" charset="0"/>
                        </a:rPr>
                        <a:t>Keralan Chicken Curry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latin typeface="Franklin Gothic Book" panose="020B0503020102020204" pitchFamily="34" charset="0"/>
                        </a:rPr>
                        <a:t>Fish Fingers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211125"/>
                  </a:ext>
                </a:extLst>
              </a:tr>
              <a:tr h="661181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6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VEGETARIAN 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Falafel with Dip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latin typeface="Franklin Gothic Book" panose="020B0503020102020204" pitchFamily="34" charset="0"/>
                        </a:rPr>
                        <a:t>Tomato Pasta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Tortilla Espanola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Vegan Cauliflower Curry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Vegan Nugget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851570"/>
                  </a:ext>
                </a:extLst>
              </a:tr>
              <a:tr h="1244447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6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SIDES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50"/>
                        </a:spcAft>
                      </a:pPr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Rice</a:t>
                      </a:r>
                    </a:p>
                    <a:p>
                      <a:pPr algn="ctr">
                        <a:spcAft>
                          <a:spcPts val="450"/>
                        </a:spcAft>
                      </a:pPr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Seasonal Vegetables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Crudité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Garlic Bread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Seasonal Vegetables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Crudité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Seasonal Vegetables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Crudité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Pilau Rice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Seasonal Vegetables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Crudité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Chips, Peas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8307823"/>
                  </a:ext>
                </a:extLst>
              </a:tr>
              <a:tr h="571811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6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JACKETS/</a:t>
                      </a:r>
                    </a:p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6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PASTA BAR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44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dirty="0">
                        <a:latin typeface="Franklin Gothic Book" panose="020B0503020102020204" pitchFamily="34" charset="0"/>
                      </a:endParaRP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Jacket Potato, Baked Beans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Pasta sauce of the day</a:t>
                      </a:r>
                      <a:endParaRPr lang="en-US" sz="1600" b="0" i="0" kern="1200" dirty="0">
                        <a:solidFill>
                          <a:schemeClr val="dk1"/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kern="1200" dirty="0">
                        <a:solidFill>
                          <a:schemeClr val="dk1"/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104238" marR="104238" marT="65149" marB="521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90000" marB="72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90000" marB="72000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90000" marB="72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90000" marB="72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0497391"/>
                  </a:ext>
                </a:extLst>
              </a:tr>
              <a:tr h="924407">
                <a:tc rowSpan="2"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6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DESSERT</a:t>
                      </a:r>
                    </a:p>
                  </a:txBody>
                  <a:tcPr marL="104238" marR="104238" marT="26059" marB="521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latin typeface="Franklin Gothic Book" panose="020B0503020102020204" pitchFamily="34" charset="0"/>
                        </a:rPr>
                        <a:t>Raspberry Lemon Crumble Cake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50"/>
                        </a:spcAft>
                      </a:pPr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Banoffee Flapjack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Wibble Jelly Strawberry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Fresh Fruit Salad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Coconut Yoghurt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latin typeface="Franklin Gothic Book" panose="020B0503020102020204" pitchFamily="34" charset="0"/>
                        </a:rPr>
                        <a:t>Seasonal Fresh Fruit Salad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7601681"/>
                  </a:ext>
                </a:extLst>
              </a:tr>
              <a:tr h="921794">
                <a:tc vMerge="1">
                  <a:txBody>
                    <a:bodyPr/>
                    <a:lstStyle/>
                    <a:p>
                      <a:pPr algn="l">
                        <a:lnSpc>
                          <a:spcPts val="2280"/>
                        </a:lnSpc>
                      </a:pPr>
                      <a:endParaRPr lang="en-GB" sz="1800" b="1" i="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36000" marB="72000"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dirty="0">
                          <a:latin typeface="Franklin Gothic Book" panose="020B0503020102020204" pitchFamily="34" charset="0"/>
                        </a:rPr>
                        <a:t>Dessert Option 2</a:t>
                      </a:r>
                      <a:r>
                        <a:rPr lang="en-GB" sz="1600" b="0" i="0" dirty="0">
                          <a:latin typeface="Franklin Gothic Book" panose="020B0503020102020204" pitchFamily="34" charset="0"/>
                        </a:rPr>
                        <a:t>: Yoghurt, Jelly And Fresh Fruit Will Be Served Every Day</a:t>
                      </a:r>
                      <a:endParaRPr lang="en-US" sz="16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04238" marR="104238" marT="52119" marB="7817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7543979"/>
                  </a:ext>
                </a:extLst>
              </a:tr>
              <a:tr h="1551000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6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SALAD BAR</a:t>
                      </a:r>
                    </a:p>
                  </a:txBody>
                  <a:tcPr marL="104238" marR="104238" marT="26059" marB="521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44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Salad Items: Tomatoes, Plain Cucumber, Plain Beetroot, Herb Leaf Salad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Sweetcorn, Selection of Dressings And Toppings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0991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01922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1C9106D901B448B24197D5D49EFCD4" ma:contentTypeVersion="17" ma:contentTypeDescription="Create a new document." ma:contentTypeScope="" ma:versionID="a864ab9f2e78a32fbdc8d880f9b58dc2">
  <xsd:schema xmlns:xsd="http://www.w3.org/2001/XMLSchema" xmlns:xs="http://www.w3.org/2001/XMLSchema" xmlns:p="http://schemas.microsoft.com/office/2006/metadata/properties" xmlns:ns2="2a4231d9-844b-42ba-9d15-21bb434c25e3" xmlns:ns3="c0ce68d2-f4a4-4963-9a31-30d16dda62a3" xmlns:ns4="13179a32-cb14-4f3d-a857-19027c31e5d7" targetNamespace="http://schemas.microsoft.com/office/2006/metadata/properties" ma:root="true" ma:fieldsID="e28eeed39508d4f9912d0005636f57f5" ns2:_="" ns3:_="" ns4:_="">
    <xsd:import namespace="2a4231d9-844b-42ba-9d15-21bb434c25e3"/>
    <xsd:import namespace="c0ce68d2-f4a4-4963-9a31-30d16dda62a3"/>
    <xsd:import namespace="13179a32-cb14-4f3d-a857-19027c31e5d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4:SharedWithUsers" minOccurs="0"/>
                <xsd:element ref="ns4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4231d9-844b-42ba-9d15-21bb434c25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912e36a2-49b7-4b00-ba12-1750025de1a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ce68d2-f4a4-4963-9a31-30d16dda62a3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05e69412-a584-4ec1-a817-afb8fde00a0e}" ma:internalName="TaxCatchAll" ma:showField="CatchAllData" ma:web="13179a32-cb14-4f3d-a857-19027c31e5d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179a32-cb14-4f3d-a857-19027c31e5d7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0ce68d2-f4a4-4963-9a31-30d16dda62a3" xsi:nil="true"/>
    <lcf76f155ced4ddcb4097134ff3c332f xmlns="2a4231d9-844b-42ba-9d15-21bb434c25e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0CB247A-E48D-4D44-8611-2FE6ECDE64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4231d9-844b-42ba-9d15-21bb434c25e3"/>
    <ds:schemaRef ds:uri="c0ce68d2-f4a4-4963-9a31-30d16dda62a3"/>
    <ds:schemaRef ds:uri="13179a32-cb14-4f3d-a857-19027c31e5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4D50091-A854-4F63-8992-077596C0D62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CC6819D-4C3B-428A-9A77-CD0F23510FE6}">
  <ds:schemaRefs>
    <ds:schemaRef ds:uri="http://schemas.microsoft.com/office/2006/metadata/properties"/>
    <ds:schemaRef ds:uri="c0ce68d2-f4a4-4963-9a31-30d16dda62a3"/>
    <ds:schemaRef ds:uri="http://purl.org/dc/terms/"/>
    <ds:schemaRef ds:uri="http://schemas.microsoft.com/office/infopath/2007/PartnerControls"/>
    <ds:schemaRef ds:uri="13179a32-cb14-4f3d-a857-19027c31e5d7"/>
    <ds:schemaRef ds:uri="http://schemas.microsoft.com/office/2006/documentManagement/types"/>
    <ds:schemaRef ds:uri="2a4231d9-844b-42ba-9d15-21bb434c25e3"/>
    <ds:schemaRef ds:uri="http://purl.org/dc/elements/1.1/"/>
    <ds:schemaRef ds:uri="http://www.w3.org/XML/1998/namespace"/>
    <ds:schemaRef ds:uri="http://schemas.openxmlformats.org/package/2006/metadata/core-properties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f472f14c-d40a-4996-84a9-078c3b8640e0}" enabled="1" method="Standard" siteId="{cd62b7dd-4b48-44bd-90e7-e143a22c8ead}" contentBits="2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5238</TotalTime>
  <Words>330</Words>
  <Application>Microsoft Office PowerPoint</Application>
  <PresentationFormat>Custom</PresentationFormat>
  <Paragraphs>101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Aptos</vt:lpstr>
      <vt:lpstr>Aptos Display</vt:lpstr>
      <vt:lpstr>Arial</vt:lpstr>
      <vt:lpstr>Franklin Gothic Book</vt:lpstr>
      <vt:lpstr>Franklin Gothic Demi</vt:lpstr>
      <vt:lpstr>Franklin Gothic Heavy</vt:lpstr>
      <vt:lpstr>Franklin Gothic Medium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Kamlesh Makwana</dc:creator>
  <cp:lastModifiedBy>Catering (SUT)</cp:lastModifiedBy>
  <cp:revision>41</cp:revision>
  <cp:lastPrinted>2025-03-27T08:20:27Z</cp:lastPrinted>
  <dcterms:created xsi:type="dcterms:W3CDTF">2024-03-14T13:09:31Z</dcterms:created>
  <dcterms:modified xsi:type="dcterms:W3CDTF">2025-03-27T08:28:08Z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FooterLocations">
    <vt:lpwstr>Office Theme:8</vt:lpwstr>
  </property>
  <property fmtid="{D5CDD505-2E9C-101B-9397-08002B2CF9AE}" pid="3" name="ClassificationContentMarkingFooterText">
    <vt:lpwstr>Internal</vt:lpwstr>
  </property>
  <property fmtid="{D5CDD505-2E9C-101B-9397-08002B2CF9AE}" pid="4" name="ContentTypeId">
    <vt:lpwstr>0x010100A71C9106D901B448B24197D5D49EFCD4</vt:lpwstr>
  </property>
</Properties>
</file>