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sldIdLst>
    <p:sldId id="268" r:id="rId5"/>
    <p:sldId id="269" r:id="rId6"/>
  </p:sldIdLst>
  <p:sldSz cx="15119350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98B376-7F68-0C2E-4F00-8A06E390653F}" name="Monika Jasinska" initials="MJ" userId="S::monika.jasinska@compass-group.co.uk::e4682201-9d82-43f3-be08-465a7dc8b5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62A"/>
    <a:srgbClr val="527C41"/>
    <a:srgbClr val="EC6339"/>
    <a:srgbClr val="61528F"/>
    <a:srgbClr val="BB4D97"/>
    <a:srgbClr val="6E4092"/>
    <a:srgbClr val="0E983E"/>
    <a:srgbClr val="009444"/>
    <a:srgbClr val="2F6E2E"/>
    <a:srgbClr val="BB2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BBDB76-9D8F-45F9-8A29-5C17A7EA2ED7}" v="11" dt="2025-09-03T11:29:53.0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91"/>
    <p:restoredTop sz="94734"/>
  </p:normalViewPr>
  <p:slideViewPr>
    <p:cSldViewPr snapToGrid="0">
      <p:cViewPr varScale="1">
        <p:scale>
          <a:sx n="68" d="100"/>
          <a:sy n="68" d="100"/>
        </p:scale>
        <p:origin x="20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ring (SUT)" userId="1bf61e4e-a8d2-4a10-8b72-028a9758aa6d" providerId="ADAL" clId="{74876A49-DE7B-4812-B73C-75311088D09D}"/>
    <pc:docChg chg="undo custSel addSld delSld modSld">
      <pc:chgData name="Catering (SUT)" userId="1bf61e4e-a8d2-4a10-8b72-028a9758aa6d" providerId="ADAL" clId="{74876A49-DE7B-4812-B73C-75311088D09D}" dt="2025-07-10T07:27:54.359" v="596" actId="20577"/>
      <pc:docMkLst>
        <pc:docMk/>
      </pc:docMkLst>
      <pc:sldChg chg="modSp mod">
        <pc:chgData name="Catering (SUT)" userId="1bf61e4e-a8d2-4a10-8b72-028a9758aa6d" providerId="ADAL" clId="{74876A49-DE7B-4812-B73C-75311088D09D}" dt="2025-07-07T14:13:10.894" v="589" actId="14100"/>
        <pc:sldMkLst>
          <pc:docMk/>
          <pc:sldMk cId="431126233" sldId="268"/>
        </pc:sldMkLst>
      </pc:sldChg>
      <pc:sldChg chg="new del">
        <pc:chgData name="Catering (SUT)" userId="1bf61e4e-a8d2-4a10-8b72-028a9758aa6d" providerId="ADAL" clId="{74876A49-DE7B-4812-B73C-75311088D09D}" dt="2025-06-16T10:49:19.510" v="1" actId="680"/>
        <pc:sldMkLst>
          <pc:docMk/>
          <pc:sldMk cId="1760564612" sldId="269"/>
        </pc:sldMkLst>
      </pc:sldChg>
      <pc:sldChg chg="addSp delSp modSp add mod">
        <pc:chgData name="Catering (SUT)" userId="1bf61e4e-a8d2-4a10-8b72-028a9758aa6d" providerId="ADAL" clId="{74876A49-DE7B-4812-B73C-75311088D09D}" dt="2025-07-10T07:27:54.359" v="596" actId="20577"/>
        <pc:sldMkLst>
          <pc:docMk/>
          <pc:sldMk cId="2894615086" sldId="269"/>
        </pc:sldMkLst>
      </pc:sldChg>
    </pc:docChg>
  </pc:docChgLst>
  <pc:docChgLst>
    <pc:chgData name="Catering (SUT)" userId="1bf61e4e-a8d2-4a10-8b72-028a9758aa6d" providerId="ADAL" clId="{88BBDB76-9D8F-45F9-8A29-5C17A7EA2ED7}"/>
    <pc:docChg chg="modSld">
      <pc:chgData name="Catering (SUT)" userId="1bf61e4e-a8d2-4a10-8b72-028a9758aa6d" providerId="ADAL" clId="{88BBDB76-9D8F-45F9-8A29-5C17A7EA2ED7}" dt="2025-09-03T11:29:54.462" v="40" actId="20577"/>
      <pc:docMkLst>
        <pc:docMk/>
      </pc:docMkLst>
      <pc:sldChg chg="modSp mod">
        <pc:chgData name="Catering (SUT)" userId="1bf61e4e-a8d2-4a10-8b72-028a9758aa6d" providerId="ADAL" clId="{88BBDB76-9D8F-45F9-8A29-5C17A7EA2ED7}" dt="2025-09-03T11:29:54.462" v="40" actId="20577"/>
        <pc:sldMkLst>
          <pc:docMk/>
          <pc:sldMk cId="2894615086" sldId="269"/>
        </pc:sldMkLst>
        <pc:graphicFrameChg chg="mod modGraphic">
          <ac:chgData name="Catering (SUT)" userId="1bf61e4e-a8d2-4a10-8b72-028a9758aa6d" providerId="ADAL" clId="{88BBDB76-9D8F-45F9-8A29-5C17A7EA2ED7}" dt="2025-09-03T11:29:54.462" v="40" actId="20577"/>
          <ac:graphicFrameMkLst>
            <pc:docMk/>
            <pc:sldMk cId="2894615086" sldId="269"/>
            <ac:graphicFrameMk id="2" creationId="{339699DE-242B-6DEC-B9FA-B4F902641F4A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hai_blu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2CBE25-AD89-EAD5-30FF-B299AA0EBE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313"/>
            <a:ext cx="15119349" cy="106851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21E245-EF9C-F290-1A14-EB6EF7070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784806" y="9787597"/>
            <a:ext cx="1638766" cy="47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4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i_blu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>
            <a:extLst>
              <a:ext uri="{FF2B5EF4-FFF2-40B4-BE49-F238E27FC236}">
                <a16:creationId xmlns:a16="http://schemas.microsoft.com/office/drawing/2014/main" id="{68B134F4-1F7A-E1DD-A26F-B2B370CE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30" y="697824"/>
            <a:ext cx="12051442" cy="867471"/>
          </a:xfrm>
          <a:prstGeom prst="rect">
            <a:avLst/>
          </a:prstGeom>
        </p:spPr>
        <p:txBody>
          <a:bodyPr/>
          <a:lstStyle>
            <a:lvl1pPr>
              <a:defRPr sz="7181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A968BB0-F8B0-FCEA-BC5A-B35BCE9BC5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9928" y="1743493"/>
            <a:ext cx="12051442" cy="51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9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ABA1DB-BF35-5603-0FB2-DF4AB6371F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62929" y="0"/>
            <a:ext cx="16045207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3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i_blu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>
            <a:extLst>
              <a:ext uri="{FF2B5EF4-FFF2-40B4-BE49-F238E27FC236}">
                <a16:creationId xmlns:a16="http://schemas.microsoft.com/office/drawing/2014/main" id="{68B134F4-1F7A-E1DD-A26F-B2B370CE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30" y="697824"/>
            <a:ext cx="12051442" cy="867471"/>
          </a:xfrm>
          <a:prstGeom prst="rect">
            <a:avLst/>
          </a:prstGeom>
        </p:spPr>
        <p:txBody>
          <a:bodyPr/>
          <a:lstStyle>
            <a:lvl1pPr>
              <a:defRPr sz="7181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A968BB0-F8B0-FCEA-BC5A-B35BCE9BC5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9928" y="1743493"/>
            <a:ext cx="12051442" cy="51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9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7461A7-BDEF-D901-D2FC-EA810C4816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62929" y="0"/>
            <a:ext cx="16045207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5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15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5" r:id="rId2"/>
    <p:sldLayoutId id="2147483686" r:id="rId3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6D4656-9070-C0DE-B02E-8D11CE0FB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699278"/>
              </p:ext>
            </p:extLst>
          </p:nvPr>
        </p:nvGraphicFramePr>
        <p:xfrm>
          <a:off x="450166" y="1927274"/>
          <a:ext cx="14292775" cy="777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932">
                  <a:extLst>
                    <a:ext uri="{9D8B030D-6E8A-4147-A177-3AD203B41FA5}">
                      <a16:colId xmlns:a16="http://schemas.microsoft.com/office/drawing/2014/main" val="4139260902"/>
                    </a:ext>
                  </a:extLst>
                </a:gridCol>
                <a:gridCol w="2507535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2507535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2507535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2507535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2521703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</a:tblGrid>
              <a:tr h="469680"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55623" marB="370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MONDAY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TUESDAY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WEDNESDAY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THURSDAY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FRIDAY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919170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Soup Of The Day ,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Homemade Bread, Toppers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Soup Of The Day ,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Homemade Bread, Toppers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Soup Of The Day ,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Homemade Bread, Toppers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Soup Of The Day ,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Homemade Bread, Toppers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Soup Of The Day ,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Homemade Bread, Toppers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2806"/>
                  </a:ext>
                </a:extLst>
              </a:tr>
              <a:tr h="965870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MAIN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Traditional Cottage Pie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Fruity Chicken and Chickpea Curry Sauce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Lebanese Style Cinnamon Meatballs </a:t>
                      </a:r>
                    </a:p>
                    <a:p>
                      <a:pPr algn="ctr"/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Served with </a:t>
                      </a:r>
                      <a:r>
                        <a:rPr lang="en-GB" sz="1400" b="0" i="0" kern="1200" dirty="0" err="1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Khobez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Flatbread</a:t>
                      </a: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Cajun Turkey Taco served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With Mexican Rice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Fish Fingers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Battered Fish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211125"/>
                  </a:ext>
                </a:extLst>
              </a:tr>
              <a:tr h="1183678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VEGETARIAN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Vegetarian Lancashire Hot Pot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Vegan Tofu and Vegetables in Black Bean Sauce &amp; Rice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Chana Masala Potato Curry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Moroccan Roasted Cauliflower Bake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Roasted Pollock with Ginger and Coriander Slaw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Veggie Fajitas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Dirty Veggie Burger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51570"/>
                  </a:ext>
                </a:extLst>
              </a:tr>
              <a:tr h="965870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SIDES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Roasted New Potatoes with Garlic &amp; Rosemary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Onion Gravy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Pilau and Pea Rice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Chota Naan Bread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Seasonal Vegetables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Roasted Broccoli with Chilli/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Caraway Roasted Carrot, Beetroot, Chickpeas &amp; Honey Salad</a:t>
                      </a: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Roasted Pepper and </a:t>
                      </a:r>
                      <a:r>
                        <a:rPr lang="en-US" sz="1400" b="0" i="0" dirty="0" err="1">
                          <a:latin typeface="Franklin Gothic Book" panose="020B0503020102020204" pitchFamily="34" charset="0"/>
                        </a:rPr>
                        <a:t>Courgette</a:t>
                      </a: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Seasonal Vegetables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Chips,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Baked Beans</a:t>
                      </a:r>
                      <a:r>
                        <a:rPr lang="en-US" sz="1400" b="0" i="0">
                          <a:latin typeface="Franklin Gothic Book" panose="020B0503020102020204" pitchFamily="34" charset="0"/>
                        </a:rPr>
                        <a:t>, Garden Peas </a:t>
                      </a: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07823"/>
                  </a:ext>
                </a:extLst>
              </a:tr>
              <a:tr h="698534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JACKETS/</a:t>
                      </a:r>
                    </a:p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PASTA BAR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Jacket Potato, Baked Beans/ Pasta with Sauce of the Day </a:t>
                      </a:r>
                    </a:p>
                  </a:txBody>
                  <a:tcPr marL="104238" marR="104238" marT="6514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97391"/>
                  </a:ext>
                </a:extLst>
              </a:tr>
              <a:tr h="540886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DESSERT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Sticky Toffee Banana Sponge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Served with Custard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Apple and Blackberry Pie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Carrot Skin &amp; Banana Cake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Served with Custard 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Yoghurt Pear and Raspberry Eton Mess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Chocolate &amp; Beetroot Cake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01681"/>
                  </a:ext>
                </a:extLst>
              </a:tr>
              <a:tr h="547944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Yoghurt, Fresh fruit platter</a:t>
                      </a: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543979"/>
                  </a:ext>
                </a:extLst>
              </a:tr>
              <a:tr h="919170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SALAD BAR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Persian Potato Salad with Crispy Chickpeas and Grilled Courgette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Spiced Aubergine with Roasted Onions, Chilli &amp; Mint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Lebanese Fattoush Salad with Toasted Pitta Chips and 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Mistura - Butterbeans with Sweet Chilli Sauce and Fresh Herbs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Burnt Broccoli Caesar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099138"/>
                  </a:ext>
                </a:extLst>
              </a:tr>
              <a:tr h="568630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Salad Items: Tomatoes, Plain Cucumber, Plain Beetroot, Herb Leaf Salad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Sweetcorn, Selection of Dressings And Toppings</a:t>
                      </a: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523560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73C10EBC-BB58-831B-C897-376FBFCB71E1}"/>
              </a:ext>
            </a:extLst>
          </p:cNvPr>
          <p:cNvSpPr txBox="1">
            <a:spLocks/>
          </p:cNvSpPr>
          <p:nvPr/>
        </p:nvSpPr>
        <p:spPr>
          <a:xfrm>
            <a:off x="10418785" y="154745"/>
            <a:ext cx="4037440" cy="1941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ts val="12120"/>
              </a:lnSpc>
            </a:pPr>
            <a:r>
              <a:rPr lang="en-US" sz="5400" dirty="0">
                <a:latin typeface="Franklin Gothic Heavy" panose="020B0603020102020204" pitchFamily="34" charset="0"/>
              </a:rPr>
              <a:t>WEEK 1</a:t>
            </a:r>
            <a:r>
              <a:rPr lang="en-US" sz="5400" b="0" dirty="0">
                <a:solidFill>
                  <a:srgbClr val="527C41"/>
                </a:solidFill>
                <a:latin typeface="Franklin Gothic Medium" panose="020B0603020102020204" pitchFamily="34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5F8F3E-D058-2A6B-C374-9E0E741E02EE}"/>
              </a:ext>
            </a:extLst>
          </p:cNvPr>
          <p:cNvSpPr txBox="1">
            <a:spLocks/>
          </p:cNvSpPr>
          <p:nvPr/>
        </p:nvSpPr>
        <p:spPr>
          <a:xfrm>
            <a:off x="2682348" y="154745"/>
            <a:ext cx="9204852" cy="1941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12120"/>
              </a:lnSpc>
            </a:pPr>
            <a:r>
              <a:rPr lang="en-US" sz="6600" dirty="0"/>
              <a:t>AUTUMN MENU</a:t>
            </a:r>
            <a:endParaRPr lang="en-US" sz="5400" b="0" dirty="0">
              <a:solidFill>
                <a:srgbClr val="0E983E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12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B8692-B453-0224-98FD-6BB1EB2B0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545E153-D9BF-4C55-82F4-8168601B9F4F}"/>
              </a:ext>
            </a:extLst>
          </p:cNvPr>
          <p:cNvSpPr txBox="1">
            <a:spLocks/>
          </p:cNvSpPr>
          <p:nvPr/>
        </p:nvSpPr>
        <p:spPr>
          <a:xfrm>
            <a:off x="10418785" y="661182"/>
            <a:ext cx="4037440" cy="1617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1280160" rtl="0" eaLnBrk="1" fontAlgn="auto" latinLnBrk="0" hangingPunct="1">
              <a:lnSpc>
                <a:spcPts val="1212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603020102020204" pitchFamily="34" charset="0"/>
                <a:ea typeface="+mj-ea"/>
                <a:cs typeface="+mj-cs"/>
              </a:rPr>
              <a:t>EYFS WEEK 1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27C41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ABDD033-397D-EB86-1ABF-FA261BFBC7DD}"/>
              </a:ext>
            </a:extLst>
          </p:cNvPr>
          <p:cNvSpPr txBox="1">
            <a:spLocks/>
          </p:cNvSpPr>
          <p:nvPr/>
        </p:nvSpPr>
        <p:spPr>
          <a:xfrm>
            <a:off x="2682348" y="661182"/>
            <a:ext cx="9204852" cy="1617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1280160" rtl="0" eaLnBrk="1" fontAlgn="auto" latinLnBrk="0" hangingPunct="1">
              <a:lnSpc>
                <a:spcPts val="1212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603020102020204" pitchFamily="34" charset="0"/>
                <a:ea typeface="+mj-ea"/>
                <a:cs typeface="+mj-cs"/>
              </a:rPr>
              <a:t>AUTUMN MENU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E983E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39699DE-242B-6DEC-B9FA-B4F902641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075886"/>
              </p:ext>
            </p:extLst>
          </p:nvPr>
        </p:nvGraphicFramePr>
        <p:xfrm>
          <a:off x="871539" y="2293034"/>
          <a:ext cx="13584684" cy="7346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324">
                  <a:extLst>
                    <a:ext uri="{9D8B030D-6E8A-4147-A177-3AD203B41FA5}">
                      <a16:colId xmlns:a16="http://schemas.microsoft.com/office/drawing/2014/main" val="4139260902"/>
                    </a:ext>
                  </a:extLst>
                </a:gridCol>
                <a:gridCol w="2385672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2385672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2385672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2385672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2385672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</a:tblGrid>
              <a:tr h="333197"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55623" marB="370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latin typeface="Franklin Gothic Demi" panose="020B0603020102020204" pitchFamily="34" charset="0"/>
                        </a:rPr>
                        <a:t>MONDAY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latin typeface="Franklin Gothic Demi" panose="020B0603020102020204" pitchFamily="34" charset="0"/>
                        </a:rPr>
                        <a:t>TUESDAY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latin typeface="Franklin Gothic Demi" panose="020B0603020102020204" pitchFamily="34" charset="0"/>
                        </a:rPr>
                        <a:t>WEDNESDAY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latin typeface="Franklin Gothic Demi" panose="020B0603020102020204" pitchFamily="34" charset="0"/>
                        </a:rPr>
                        <a:t>THURSDAY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latin typeface="Franklin Gothic Demi" panose="020B0603020102020204" pitchFamily="34" charset="0"/>
                        </a:rPr>
                        <a:t>FRIDAY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1000062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MAIN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Tomato Pasta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Fruity Chicken and Chickpea Curry Sauce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Lebanese Style Cinnamon Meatballs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Cajun Turkey Taco served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With Mexican Rice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Crispy Fish Finger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211125"/>
                  </a:ext>
                </a:extLst>
              </a:tr>
              <a:tr h="850476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VEGETARIAN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Tomato Pasta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Chana Masala Potato Curry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Veggie Meatballs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Veggie Fajitas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Quorn Dippers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51570"/>
                  </a:ext>
                </a:extLst>
              </a:tr>
              <a:tr h="1063533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SIDES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Crudité</a:t>
                      </a:r>
                    </a:p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Crudité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Crudité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Crudité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Crudité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Chips, Peas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07823"/>
                  </a:ext>
                </a:extLst>
              </a:tr>
              <a:tr h="1127428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JACKETS/</a:t>
                      </a:r>
                    </a:p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PASTA BAR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Jacket Potato, Baked Beans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Pasta Sauce of the day</a:t>
                      </a:r>
                      <a:endParaRPr lang="en-US" sz="1600" b="0" i="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104238" marR="104238" marT="6514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97391"/>
                  </a:ext>
                </a:extLst>
              </a:tr>
              <a:tr h="790019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DESSERT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Sticky Toffee Banana Sponge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Served with Custard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Apple and Blackberry Pie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Carrot Skin &amp; Banana Cake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Served with Custard 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>
                          <a:latin typeface="Franklin Gothic Book" panose="020B0503020102020204" pitchFamily="34" charset="0"/>
                        </a:rPr>
                        <a:t>Yoghurt Pear and Raspberry Eton Mess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Seasonal Fresh Fruit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01681"/>
                  </a:ext>
                </a:extLst>
              </a:tr>
              <a:tr h="787786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latin typeface="Franklin Gothic Book" panose="020B0503020102020204" pitchFamily="34" charset="0"/>
                        </a:rPr>
                        <a:t>Dessert Option 2</a:t>
                      </a: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: Yoghurt, Jelly And Fresh Fruit Will Be Served Every Day</a:t>
                      </a: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543979"/>
                  </a:ext>
                </a:extLst>
              </a:tr>
              <a:tr h="1325519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SALAD BAR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Salad Items: Tomatoes, Plain Cucumber, Plain Beetroot, Herb Leaf Salad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Sweetcorn, Selection of Dressings And Toppings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09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615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ce68d2-f4a4-4963-9a31-30d16dda62a3" xsi:nil="true"/>
    <lcf76f155ced4ddcb4097134ff3c332f xmlns="2a4231d9-844b-42ba-9d15-21bb434c25e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C9106D901B448B24197D5D49EFCD4" ma:contentTypeVersion="17" ma:contentTypeDescription="Create a new document." ma:contentTypeScope="" ma:versionID="a864ab9f2e78a32fbdc8d880f9b58dc2">
  <xsd:schema xmlns:xsd="http://www.w3.org/2001/XMLSchema" xmlns:xs="http://www.w3.org/2001/XMLSchema" xmlns:p="http://schemas.microsoft.com/office/2006/metadata/properties" xmlns:ns2="2a4231d9-844b-42ba-9d15-21bb434c25e3" xmlns:ns3="c0ce68d2-f4a4-4963-9a31-30d16dda62a3" xmlns:ns4="13179a32-cb14-4f3d-a857-19027c31e5d7" targetNamespace="http://schemas.microsoft.com/office/2006/metadata/properties" ma:root="true" ma:fieldsID="e28eeed39508d4f9912d0005636f57f5" ns2:_="" ns3:_="" ns4:_="">
    <xsd:import namespace="2a4231d9-844b-42ba-9d15-21bb434c25e3"/>
    <xsd:import namespace="c0ce68d2-f4a4-4963-9a31-30d16dda62a3"/>
    <xsd:import namespace="13179a32-cb14-4f3d-a857-19027c31e5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231d9-844b-42ba-9d15-21bb434c2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12e36a2-49b7-4b00-ba12-1750025de1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e68d2-f4a4-4963-9a31-30d16dda62a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5e69412-a584-4ec1-a817-afb8fde00a0e}" ma:internalName="TaxCatchAll" ma:showField="CatchAllData" ma:web="13179a32-cb14-4f3d-a857-19027c31e5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79a32-cb14-4f3d-a857-19027c31e5d7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62A3F2-182B-4254-B0B9-34236668947C}">
  <ds:schemaRefs>
    <ds:schemaRef ds:uri="c0ce68d2-f4a4-4963-9a31-30d16dda62a3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13179a32-cb14-4f3d-a857-19027c31e5d7"/>
    <ds:schemaRef ds:uri="2a4231d9-844b-42ba-9d15-21bb434c25e3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4C19C4D-1B91-4DD4-875A-079944E968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231d9-844b-42ba-9d15-21bb434c25e3"/>
    <ds:schemaRef ds:uri="c0ce68d2-f4a4-4963-9a31-30d16dda62a3"/>
    <ds:schemaRef ds:uri="13179a32-cb14-4f3d-a857-19027c31e5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94619D-6D7D-4E1E-B1EE-1E45F7A635E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72f14c-d40a-4996-84a9-078c3b8640e0}" enabled="1" method="Standard" siteId="{cd62b7dd-4b48-44bd-90e7-e143a22c8ead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5375</TotalTime>
  <Words>433</Words>
  <Application>Microsoft Office PowerPoint</Application>
  <PresentationFormat>Custom</PresentationFormat>
  <Paragraphs>118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Aptos</vt:lpstr>
      <vt:lpstr>Aptos Display</vt:lpstr>
      <vt:lpstr>Arial</vt:lpstr>
      <vt:lpstr>Arial Narrow</vt:lpstr>
      <vt:lpstr>Franklin Gothic Book</vt:lpstr>
      <vt:lpstr>Franklin Gothic Demi</vt:lpstr>
      <vt:lpstr>Franklin Gothic Heavy</vt:lpstr>
      <vt:lpstr>Franklin Gothic Medium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Kamlesh Makwana</dc:creator>
  <cp:lastModifiedBy>Catering (SUT)</cp:lastModifiedBy>
  <cp:revision>34</cp:revision>
  <cp:lastPrinted>2025-09-03T07:10:26Z</cp:lastPrinted>
  <dcterms:created xsi:type="dcterms:W3CDTF">2024-03-14T13:09:31Z</dcterms:created>
  <dcterms:modified xsi:type="dcterms:W3CDTF">2025-09-03T11:29:54Z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Internal</vt:lpwstr>
  </property>
  <property fmtid="{D5CDD505-2E9C-101B-9397-08002B2CF9AE}" pid="4" name="ContentTypeId">
    <vt:lpwstr>0x010100A71C9106D901B448B24197D5D49EFCD4</vt:lpwstr>
  </property>
</Properties>
</file>