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4"/>
  </p:sldMasterIdLst>
  <p:sldIdLst>
    <p:sldId id="268" r:id="rId5"/>
    <p:sldId id="269" r:id="rId6"/>
  </p:sldIdLst>
  <p:sldSz cx="15119350" cy="10691813"/>
  <p:notesSz cx="6888163" cy="10020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698B376-7F68-0C2E-4F00-8A06E390653F}" name="Monika Jasinska" initials="MJ" userId="S::monika.jasinska@compass-group.co.uk::e4682201-9d82-43f3-be08-465a7dc8b5c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A62A"/>
    <a:srgbClr val="527C41"/>
    <a:srgbClr val="EC6339"/>
    <a:srgbClr val="61528F"/>
    <a:srgbClr val="BB4D97"/>
    <a:srgbClr val="6E4092"/>
    <a:srgbClr val="0E983E"/>
    <a:srgbClr val="009444"/>
    <a:srgbClr val="2F6E2E"/>
    <a:srgbClr val="BB22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5FE5E7-CE0B-4E35-B3CA-764EDC25787A}" v="11" dt="2025-09-03T11:43:12.5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91"/>
    <p:restoredTop sz="94734"/>
  </p:normalViewPr>
  <p:slideViewPr>
    <p:cSldViewPr snapToGrid="0">
      <p:cViewPr varScale="1">
        <p:scale>
          <a:sx n="68" d="100"/>
          <a:sy n="68" d="100"/>
        </p:scale>
        <p:origin x="20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tering (SUT)" userId="1bf61e4e-a8d2-4a10-8b72-028a9758aa6d" providerId="ADAL" clId="{9E5FE5E7-CE0B-4E35-B3CA-764EDC25787A}"/>
    <pc:docChg chg="modSld">
      <pc:chgData name="Catering (SUT)" userId="1bf61e4e-a8d2-4a10-8b72-028a9758aa6d" providerId="ADAL" clId="{9E5FE5E7-CE0B-4E35-B3CA-764EDC25787A}" dt="2025-09-03T11:44:26.776" v="48" actId="20577"/>
      <pc:docMkLst>
        <pc:docMk/>
      </pc:docMkLst>
      <pc:sldChg chg="modSp mod">
        <pc:chgData name="Catering (SUT)" userId="1bf61e4e-a8d2-4a10-8b72-028a9758aa6d" providerId="ADAL" clId="{9E5FE5E7-CE0B-4E35-B3CA-764EDC25787A}" dt="2025-09-03T07:11:30.515" v="6" actId="20577"/>
        <pc:sldMkLst>
          <pc:docMk/>
          <pc:sldMk cId="431126233" sldId="268"/>
        </pc:sldMkLst>
        <pc:graphicFrameChg chg="modGraphic">
          <ac:chgData name="Catering (SUT)" userId="1bf61e4e-a8d2-4a10-8b72-028a9758aa6d" providerId="ADAL" clId="{9E5FE5E7-CE0B-4E35-B3CA-764EDC25787A}" dt="2025-09-03T07:11:30.515" v="6" actId="20577"/>
          <ac:graphicFrameMkLst>
            <pc:docMk/>
            <pc:sldMk cId="431126233" sldId="268"/>
            <ac:graphicFrameMk id="3" creationId="{FE6D4656-9070-C0DE-B02E-8D11CE0FB853}"/>
          </ac:graphicFrameMkLst>
        </pc:graphicFrameChg>
      </pc:sldChg>
      <pc:sldChg chg="modSp mod">
        <pc:chgData name="Catering (SUT)" userId="1bf61e4e-a8d2-4a10-8b72-028a9758aa6d" providerId="ADAL" clId="{9E5FE5E7-CE0B-4E35-B3CA-764EDC25787A}" dt="2025-09-03T11:44:26.776" v="48" actId="20577"/>
        <pc:sldMkLst>
          <pc:docMk/>
          <pc:sldMk cId="2503750797" sldId="269"/>
        </pc:sldMkLst>
        <pc:graphicFrameChg chg="mod modGraphic">
          <ac:chgData name="Catering (SUT)" userId="1bf61e4e-a8d2-4a10-8b72-028a9758aa6d" providerId="ADAL" clId="{9E5FE5E7-CE0B-4E35-B3CA-764EDC25787A}" dt="2025-09-03T11:44:26.776" v="48" actId="20577"/>
          <ac:graphicFrameMkLst>
            <pc:docMk/>
            <pc:sldMk cId="2503750797" sldId="269"/>
            <ac:graphicFrameMk id="2" creationId="{3C8E891B-4488-F0A5-F97E-B392EBEB5955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hai_blue_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22CBE25-AD89-EAD5-30FF-B299AA0EBE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3313"/>
            <a:ext cx="15119349" cy="1068518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921E245-EF9C-F290-1A14-EB6EF7070F0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2784806" y="9787597"/>
            <a:ext cx="1638766" cy="471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147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hai_blue_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>
            <a:extLst>
              <a:ext uri="{FF2B5EF4-FFF2-40B4-BE49-F238E27FC236}">
                <a16:creationId xmlns:a16="http://schemas.microsoft.com/office/drawing/2014/main" id="{68B134F4-1F7A-E1DD-A26F-B2B370CED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930" y="697824"/>
            <a:ext cx="12051442" cy="867471"/>
          </a:xfrm>
          <a:prstGeom prst="rect">
            <a:avLst/>
          </a:prstGeom>
        </p:spPr>
        <p:txBody>
          <a:bodyPr/>
          <a:lstStyle>
            <a:lvl1pPr>
              <a:defRPr sz="7181" b="1" i="0">
                <a:solidFill>
                  <a:schemeClr val="bg1"/>
                </a:solidFill>
                <a:latin typeface="Franklin Gothic Demi" panose="020B06030201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6A968BB0-F8B0-FCEA-BC5A-B35BCE9BC5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9928" y="1743493"/>
            <a:ext cx="12051442" cy="5123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590" b="0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ABA1DB-BF35-5603-0FB2-DF4AB6371F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462929" y="0"/>
            <a:ext cx="16045207" cy="1069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432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hai_blue_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>
            <a:extLst>
              <a:ext uri="{FF2B5EF4-FFF2-40B4-BE49-F238E27FC236}">
                <a16:creationId xmlns:a16="http://schemas.microsoft.com/office/drawing/2014/main" id="{68B134F4-1F7A-E1DD-A26F-B2B370CED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930" y="697824"/>
            <a:ext cx="12051442" cy="867471"/>
          </a:xfrm>
          <a:prstGeom prst="rect">
            <a:avLst/>
          </a:prstGeom>
        </p:spPr>
        <p:txBody>
          <a:bodyPr/>
          <a:lstStyle>
            <a:lvl1pPr>
              <a:defRPr sz="7181" b="1" i="0">
                <a:solidFill>
                  <a:schemeClr val="bg1"/>
                </a:solidFill>
                <a:latin typeface="Franklin Gothic Demi" panose="020B06030201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6A968BB0-F8B0-FCEA-BC5A-B35BCE9BC5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9928" y="1743493"/>
            <a:ext cx="12051442" cy="5123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590" b="0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7461A7-BDEF-D901-D2FC-EA810C4816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462929" y="0"/>
            <a:ext cx="16045207" cy="1069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153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569242"/>
            <a:ext cx="13040439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2846200"/>
            <a:ext cx="13040439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71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9/3/2025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1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1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150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85" r:id="rId2"/>
    <p:sldLayoutId id="2147483686" r:id="rId3"/>
  </p:sldLayoutIdLst>
  <p:txStyles>
    <p:titleStyle>
      <a:lvl1pPr algn="l" defTabSz="1425550" rtl="0" eaLnBrk="1" latinLnBrk="0" hangingPunct="1">
        <a:lnSpc>
          <a:spcPct val="90000"/>
        </a:lnSpc>
        <a:spcBef>
          <a:spcPct val="0"/>
        </a:spcBef>
        <a:buNone/>
        <a:defRPr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387" indent="-356387" algn="l" defTabSz="1425550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193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49471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320748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92026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63303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581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58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75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5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09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87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64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4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198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E6D4656-9070-C0DE-B02E-8D11CE0FB8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8862670"/>
              </p:ext>
            </p:extLst>
          </p:nvPr>
        </p:nvGraphicFramePr>
        <p:xfrm>
          <a:off x="622570" y="2801257"/>
          <a:ext cx="13833655" cy="68653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6680">
                  <a:extLst>
                    <a:ext uri="{9D8B030D-6E8A-4147-A177-3AD203B41FA5}">
                      <a16:colId xmlns:a16="http://schemas.microsoft.com/office/drawing/2014/main" val="4139260902"/>
                    </a:ext>
                  </a:extLst>
                </a:gridCol>
                <a:gridCol w="2429395">
                  <a:extLst>
                    <a:ext uri="{9D8B030D-6E8A-4147-A177-3AD203B41FA5}">
                      <a16:colId xmlns:a16="http://schemas.microsoft.com/office/drawing/2014/main" val="2051587850"/>
                    </a:ext>
                  </a:extLst>
                </a:gridCol>
                <a:gridCol w="2429395">
                  <a:extLst>
                    <a:ext uri="{9D8B030D-6E8A-4147-A177-3AD203B41FA5}">
                      <a16:colId xmlns:a16="http://schemas.microsoft.com/office/drawing/2014/main" val="376157961"/>
                    </a:ext>
                  </a:extLst>
                </a:gridCol>
                <a:gridCol w="2429395">
                  <a:extLst>
                    <a:ext uri="{9D8B030D-6E8A-4147-A177-3AD203B41FA5}">
                      <a16:colId xmlns:a16="http://schemas.microsoft.com/office/drawing/2014/main" val="3898803771"/>
                    </a:ext>
                  </a:extLst>
                </a:gridCol>
                <a:gridCol w="2429395">
                  <a:extLst>
                    <a:ext uri="{9D8B030D-6E8A-4147-A177-3AD203B41FA5}">
                      <a16:colId xmlns:a16="http://schemas.microsoft.com/office/drawing/2014/main" val="1116579035"/>
                    </a:ext>
                  </a:extLst>
                </a:gridCol>
                <a:gridCol w="2429395">
                  <a:extLst>
                    <a:ext uri="{9D8B030D-6E8A-4147-A177-3AD203B41FA5}">
                      <a16:colId xmlns:a16="http://schemas.microsoft.com/office/drawing/2014/main" val="678859163"/>
                    </a:ext>
                  </a:extLst>
                </a:gridCol>
              </a:tblGrid>
              <a:tr h="460089">
                <a:tc>
                  <a:txBody>
                    <a:bodyPr/>
                    <a:lstStyle/>
                    <a:p>
                      <a:pPr algn="ctr"/>
                      <a:endParaRPr lang="en-GB" sz="1600" b="0" i="0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0" marR="0" marT="55623" marB="3708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i="0" dirty="0">
                          <a:latin typeface="Franklin Gothic Demi" panose="020B0603020102020204" pitchFamily="34" charset="0"/>
                        </a:rPr>
                        <a:t>MONDAY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A62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i="0" dirty="0">
                          <a:latin typeface="Franklin Gothic Demi" panose="020B0603020102020204" pitchFamily="34" charset="0"/>
                        </a:rPr>
                        <a:t>TUESDAY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A62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i="0" dirty="0">
                          <a:latin typeface="Franklin Gothic Demi" panose="020B0603020102020204" pitchFamily="34" charset="0"/>
                        </a:rPr>
                        <a:t>WEDNESDAY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A62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i="0" dirty="0">
                          <a:latin typeface="Franklin Gothic Demi" panose="020B0603020102020204" pitchFamily="34" charset="0"/>
                        </a:rPr>
                        <a:t>THURSDAY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A62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i="0" dirty="0">
                          <a:latin typeface="Franklin Gothic Demi" panose="020B0603020102020204" pitchFamily="34" charset="0"/>
                        </a:rPr>
                        <a:t>FRIDAY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A6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6877600"/>
                  </a:ext>
                </a:extLst>
              </a:tr>
              <a:tr h="900399">
                <a:tc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1600" b="1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SOUP OF THE DAY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7C4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Franklin Gothic Book" panose="020B0503020102020204" pitchFamily="34" charset="0"/>
                        </a:rPr>
                        <a:t>Soup of The Day ,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Franklin Gothic Book" panose="020B0503020102020204" pitchFamily="34" charset="0"/>
                        </a:rPr>
                        <a:t> homemade bread, toppers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kern="1200" dirty="0">
                          <a:solidFill>
                            <a:schemeClr val="dk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Soup of The Day ,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kern="1200" dirty="0">
                          <a:solidFill>
                            <a:schemeClr val="dk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 homemade bread, toppers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Franklin Gothic Book" panose="020B0503020102020204" pitchFamily="34" charset="0"/>
                        </a:rPr>
                        <a:t>Soup of The Day ,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Franklin Gothic Book" panose="020B0503020102020204" pitchFamily="34" charset="0"/>
                        </a:rPr>
                        <a:t> homemade bread, toppers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Franklin Gothic Book" panose="020B0503020102020204" pitchFamily="34" charset="0"/>
                        </a:rPr>
                        <a:t>Soup of The Day ,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Franklin Gothic Book" panose="020B0503020102020204" pitchFamily="34" charset="0"/>
                        </a:rPr>
                        <a:t> homemade bread, toppers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Franklin Gothic Book" panose="020B0503020102020204" pitchFamily="34" charset="0"/>
                        </a:rPr>
                        <a:t>Soup of The Day ,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Franklin Gothic Book" panose="020B0503020102020204" pitchFamily="34" charset="0"/>
                        </a:rPr>
                        <a:t> homemade bread, toppers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332806"/>
                  </a:ext>
                </a:extLst>
              </a:tr>
              <a:tr h="792392">
                <a:tc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1600" b="1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MAIN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7C4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Franklin Gothic Book" panose="020B0503020102020204" pitchFamily="34" charset="0"/>
                        </a:rPr>
                        <a:t>Spicy </a:t>
                      </a:r>
                      <a:r>
                        <a:rPr lang="en-GB" sz="1400" b="0" i="0" dirty="0" err="1">
                          <a:latin typeface="Franklin Gothic Book" panose="020B0503020102020204" pitchFamily="34" charset="0"/>
                        </a:rPr>
                        <a:t>Piri</a:t>
                      </a:r>
                      <a:r>
                        <a:rPr lang="en-GB" sz="1400" b="0" i="0" dirty="0"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en-GB" sz="1400" b="0" i="0" dirty="0" err="1">
                          <a:latin typeface="Franklin Gothic Book" panose="020B0503020102020204" pitchFamily="34" charset="0"/>
                        </a:rPr>
                        <a:t>Piri</a:t>
                      </a:r>
                      <a:r>
                        <a:rPr lang="en-GB" sz="1400" b="0" i="0" dirty="0">
                          <a:latin typeface="Franklin Gothic Book" panose="020B0503020102020204" pitchFamily="34" charset="0"/>
                        </a:rPr>
                        <a:t> Chicken Wings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Franklin Gothic Book" panose="020B0503020102020204" pitchFamily="34" charset="0"/>
                        </a:rPr>
                        <a:t>Butter Chicken Curry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Franklin Gothic Book" panose="020B0503020102020204" pitchFamily="34" charset="0"/>
                        </a:rPr>
                        <a:t>Cumberland Sausages 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Franklin Gothic Book" panose="020B0503020102020204" pitchFamily="34" charset="0"/>
                        </a:rPr>
                        <a:t>Beef Bolognese 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Franklin Gothic Book" panose="020B0503020102020204" pitchFamily="34" charset="0"/>
                        </a:rPr>
                        <a:t>Breaded Fish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5211125"/>
                  </a:ext>
                </a:extLst>
              </a:tr>
              <a:tr h="611698">
                <a:tc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1600" b="1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VEGETARIAN 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7C4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Franklin Gothic Book" panose="020B0503020102020204" pitchFamily="34" charset="0"/>
                        </a:rPr>
                        <a:t>Sweet Potato &amp; Black Bean Enchilada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Potato And Lentil Curry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Vegetarian Sausage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Aubergine Parmigiana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Franklin Gothic Book" panose="020B0503020102020204" pitchFamily="34" charset="0"/>
                        </a:rPr>
                        <a:t>Four Cheese Ravioli with Tomato Sauce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Brie, Mushroom &amp; Spinach Croissant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dirty="0">
                          <a:latin typeface="Franklin Gothic Book" panose="020B0503020102020204" pitchFamily="34" charset="0"/>
                        </a:rPr>
                        <a:t>Trattoria 14 Margherita Stone Bake Pizza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4851570"/>
                  </a:ext>
                </a:extLst>
              </a:tr>
              <a:tr h="529839">
                <a:tc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1600" b="1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SIDES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7C4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Cajun Potato Wedges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Lemon &amp; Garlic Broccoli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Pilau Rice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Vegetable Pakora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Garlic Mash Potato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Braised Red Cabbage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Roasted Pepper and Courgette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Herby Garlic Bread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Franklin Gothic Book" panose="020B0503020102020204" pitchFamily="34" charset="0"/>
                        </a:rPr>
                        <a:t>Tiger Fries - Seasoned Stealth and Sweet Potato Fries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8307823"/>
                  </a:ext>
                </a:extLst>
              </a:tr>
              <a:tr h="529839">
                <a:tc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1600" b="1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JACKETS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7C4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Jacket Potato, baked beans</a:t>
                      </a:r>
                    </a:p>
                  </a:txBody>
                  <a:tcPr marL="104238" marR="104238" marT="65149" marB="521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90000" marB="72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90000" marB="72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90000" marB="72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90000" marB="72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0497391"/>
                  </a:ext>
                </a:extLst>
              </a:tr>
              <a:tr h="529839">
                <a:tc rowSpan="2"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1600" b="1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DESSERT</a:t>
                      </a:r>
                    </a:p>
                  </a:txBody>
                  <a:tcPr marL="104238" marR="104238" marT="26059" marB="521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7C4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Raspberry Lemon Crumble Cake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Franklin Gothic Book" panose="020B0503020102020204" pitchFamily="34" charset="0"/>
                        </a:rPr>
                        <a:t>Apple and Blackberry Crumble 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Pineapple Upside Down Cake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Joes Chocolate Orange Brownie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Banoffee Pie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7601681"/>
                  </a:ext>
                </a:extLst>
              </a:tr>
              <a:tr h="536754">
                <a:tc vMerge="1">
                  <a:txBody>
                    <a:bodyPr/>
                    <a:lstStyle/>
                    <a:p>
                      <a:pPr algn="l">
                        <a:lnSpc>
                          <a:spcPts val="2280"/>
                        </a:lnSpc>
                      </a:pPr>
                      <a:endParaRPr lang="en-GB" sz="1800" b="1" i="0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36000" marB="72000"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Organic yoghurt, Fresh fruit platter</a:t>
                      </a:r>
                    </a:p>
                  </a:txBody>
                  <a:tcPr marL="104238" marR="104238" marT="52119" marB="7817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72000" marB="108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72000" marB="108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72000" marB="108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72000" marB="108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7543979"/>
                  </a:ext>
                </a:extLst>
              </a:tr>
              <a:tr h="900399">
                <a:tc rowSpan="2"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1600" b="1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SALAD BAR</a:t>
                      </a:r>
                    </a:p>
                  </a:txBody>
                  <a:tcPr marL="104238" marR="104238" marT="26059" marB="521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7C4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Tuna &amp; Caper Panzanella Salad 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Franklin Gothic Book" panose="020B0503020102020204" pitchFamily="34" charset="0"/>
                        </a:rPr>
                        <a:t>Curried Chickpea And Roasted Cauliflower Salad With Baby Spinach And Coriander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Franklin Gothic Book" panose="020B0503020102020204" pitchFamily="34" charset="0"/>
                        </a:rPr>
                        <a:t>Plant Power Beetroot, Spinach &amp; Soya Bean Salad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Tuna &amp; Caper Panzanella Salad 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Franklin Gothic Book" panose="020B0503020102020204" pitchFamily="34" charset="0"/>
                        </a:rPr>
                        <a:t>Caraway Roasted Carrot, Beetroot, Chickpeas &amp; Honey Salad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099138"/>
                  </a:ext>
                </a:extLst>
              </a:tr>
              <a:tr h="536754">
                <a:tc vMerge="1">
                  <a:txBody>
                    <a:bodyPr/>
                    <a:lstStyle/>
                    <a:p>
                      <a:pPr algn="l">
                        <a:lnSpc>
                          <a:spcPts val="2280"/>
                        </a:lnSpc>
                      </a:pPr>
                      <a:endParaRPr lang="en-GB" sz="1800" b="1" i="0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36000" marB="72000"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Tomato, Mixed leaves, Tuna, Guacamole, Grated cheese, Butter, Selection of dressings and toppings</a:t>
                      </a:r>
                    </a:p>
                  </a:txBody>
                  <a:tcPr marL="104238" marR="104238" marT="52119" marB="7817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72000" marB="108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72000" marB="108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72000" marB="108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72000" marB="108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0523560"/>
                  </a:ext>
                </a:extLst>
              </a:tr>
            </a:tbl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73C10EBC-BB58-831B-C897-376FBFCB71E1}"/>
              </a:ext>
            </a:extLst>
          </p:cNvPr>
          <p:cNvSpPr txBox="1">
            <a:spLocks/>
          </p:cNvSpPr>
          <p:nvPr/>
        </p:nvSpPr>
        <p:spPr>
          <a:xfrm>
            <a:off x="10418785" y="1231936"/>
            <a:ext cx="4037440" cy="14565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2801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181" b="1" i="0" kern="1200">
                <a:solidFill>
                  <a:schemeClr val="bg1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1pPr>
          </a:lstStyle>
          <a:p>
            <a:pPr algn="r">
              <a:lnSpc>
                <a:spcPts val="12120"/>
              </a:lnSpc>
            </a:pPr>
            <a:r>
              <a:rPr lang="en-US" sz="5400" dirty="0">
                <a:latin typeface="Franklin Gothic Heavy" panose="020B0603020102020204" pitchFamily="34" charset="0"/>
              </a:rPr>
              <a:t>WEEK 3</a:t>
            </a:r>
            <a:r>
              <a:rPr lang="en-US" sz="5400" b="0" dirty="0">
                <a:solidFill>
                  <a:srgbClr val="527C41"/>
                </a:solidFill>
                <a:latin typeface="Franklin Gothic Medium" panose="020B0603020102020204" pitchFamily="34" charset="0"/>
              </a:rPr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C5F8F3E-D058-2A6B-C374-9E0E741E02EE}"/>
              </a:ext>
            </a:extLst>
          </p:cNvPr>
          <p:cNvSpPr txBox="1">
            <a:spLocks/>
          </p:cNvSpPr>
          <p:nvPr/>
        </p:nvSpPr>
        <p:spPr>
          <a:xfrm>
            <a:off x="2682348" y="1227134"/>
            <a:ext cx="9204852" cy="14565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2801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181" b="1" i="0" kern="1200">
                <a:solidFill>
                  <a:schemeClr val="bg1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ts val="12120"/>
              </a:lnSpc>
            </a:pPr>
            <a:r>
              <a:rPr lang="en-US" sz="6600" dirty="0"/>
              <a:t>AUTUMN MENU</a:t>
            </a:r>
            <a:endParaRPr lang="en-US" sz="5400" b="0" dirty="0">
              <a:solidFill>
                <a:srgbClr val="0E983E"/>
              </a:solidFill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126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5272E7-4267-22E1-1B00-999795FAAD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E28953C-BB80-9E9A-449F-C0BC73BF52C2}"/>
              </a:ext>
            </a:extLst>
          </p:cNvPr>
          <p:cNvSpPr txBox="1">
            <a:spLocks/>
          </p:cNvSpPr>
          <p:nvPr/>
        </p:nvSpPr>
        <p:spPr>
          <a:xfrm>
            <a:off x="10418785" y="1231936"/>
            <a:ext cx="4037440" cy="14565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12801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181" b="1" i="0" kern="1200">
                <a:solidFill>
                  <a:schemeClr val="bg1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1pPr>
          </a:lstStyle>
          <a:p>
            <a:pPr algn="r">
              <a:lnSpc>
                <a:spcPts val="12120"/>
              </a:lnSpc>
            </a:pPr>
            <a:r>
              <a:rPr lang="en-US" sz="5400" dirty="0">
                <a:latin typeface="Franklin Gothic Heavy" panose="020B0603020102020204" pitchFamily="34" charset="0"/>
              </a:rPr>
              <a:t>EYFS WEEK 3</a:t>
            </a:r>
            <a:r>
              <a:rPr lang="en-US" sz="5400" b="0" dirty="0">
                <a:solidFill>
                  <a:srgbClr val="527C41"/>
                </a:solidFill>
                <a:latin typeface="Franklin Gothic Medium" panose="020B0603020102020204" pitchFamily="34" charset="0"/>
              </a:rPr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275CECE-D2DD-7917-4E45-43304F8AC0B3}"/>
              </a:ext>
            </a:extLst>
          </p:cNvPr>
          <p:cNvSpPr txBox="1">
            <a:spLocks/>
          </p:cNvSpPr>
          <p:nvPr/>
        </p:nvSpPr>
        <p:spPr>
          <a:xfrm>
            <a:off x="2682348" y="1227134"/>
            <a:ext cx="9204852" cy="14565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2801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181" b="1" i="0" kern="1200">
                <a:solidFill>
                  <a:schemeClr val="bg1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ts val="12120"/>
              </a:lnSpc>
            </a:pPr>
            <a:r>
              <a:rPr lang="en-US" sz="6600" dirty="0"/>
              <a:t>AUTUMN MENU</a:t>
            </a:r>
            <a:endParaRPr lang="en-US" sz="5400" b="0" dirty="0">
              <a:solidFill>
                <a:srgbClr val="0E983E"/>
              </a:solidFill>
              <a:latin typeface="Franklin Gothic Medium" panose="020B06030201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C8E891B-4488-F0A5-F97E-B392EBEB59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2994233"/>
              </p:ext>
            </p:extLst>
          </p:nvPr>
        </p:nvGraphicFramePr>
        <p:xfrm>
          <a:off x="450166" y="2683636"/>
          <a:ext cx="14006055" cy="6966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7700">
                  <a:extLst>
                    <a:ext uri="{9D8B030D-6E8A-4147-A177-3AD203B41FA5}">
                      <a16:colId xmlns:a16="http://schemas.microsoft.com/office/drawing/2014/main" val="4139260902"/>
                    </a:ext>
                  </a:extLst>
                </a:gridCol>
                <a:gridCol w="2459671">
                  <a:extLst>
                    <a:ext uri="{9D8B030D-6E8A-4147-A177-3AD203B41FA5}">
                      <a16:colId xmlns:a16="http://schemas.microsoft.com/office/drawing/2014/main" val="2051587850"/>
                    </a:ext>
                  </a:extLst>
                </a:gridCol>
                <a:gridCol w="2459671">
                  <a:extLst>
                    <a:ext uri="{9D8B030D-6E8A-4147-A177-3AD203B41FA5}">
                      <a16:colId xmlns:a16="http://schemas.microsoft.com/office/drawing/2014/main" val="376157961"/>
                    </a:ext>
                  </a:extLst>
                </a:gridCol>
                <a:gridCol w="2459671">
                  <a:extLst>
                    <a:ext uri="{9D8B030D-6E8A-4147-A177-3AD203B41FA5}">
                      <a16:colId xmlns:a16="http://schemas.microsoft.com/office/drawing/2014/main" val="3898803771"/>
                    </a:ext>
                  </a:extLst>
                </a:gridCol>
                <a:gridCol w="2459671">
                  <a:extLst>
                    <a:ext uri="{9D8B030D-6E8A-4147-A177-3AD203B41FA5}">
                      <a16:colId xmlns:a16="http://schemas.microsoft.com/office/drawing/2014/main" val="1116579035"/>
                    </a:ext>
                  </a:extLst>
                </a:gridCol>
                <a:gridCol w="2459671">
                  <a:extLst>
                    <a:ext uri="{9D8B030D-6E8A-4147-A177-3AD203B41FA5}">
                      <a16:colId xmlns:a16="http://schemas.microsoft.com/office/drawing/2014/main" val="678859163"/>
                    </a:ext>
                  </a:extLst>
                </a:gridCol>
              </a:tblGrid>
              <a:tr h="347418">
                <a:tc>
                  <a:txBody>
                    <a:bodyPr/>
                    <a:lstStyle/>
                    <a:p>
                      <a:pPr algn="ctr"/>
                      <a:endParaRPr lang="en-GB" sz="1600" b="0" i="0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0" marR="0" marT="55623" marB="3708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i="0" dirty="0">
                          <a:latin typeface="Franklin Gothic Demi" panose="020B0603020102020204" pitchFamily="34" charset="0"/>
                        </a:rPr>
                        <a:t>MONDAY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i="0" dirty="0">
                          <a:latin typeface="Franklin Gothic Demi" panose="020B0603020102020204" pitchFamily="34" charset="0"/>
                        </a:rPr>
                        <a:t>TUESDAY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i="0" dirty="0">
                          <a:latin typeface="Franklin Gothic Demi" panose="020B0603020102020204" pitchFamily="34" charset="0"/>
                        </a:rPr>
                        <a:t>WEDNESDAY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i="0" dirty="0">
                          <a:latin typeface="Franklin Gothic Demi" panose="020B0603020102020204" pitchFamily="34" charset="0"/>
                        </a:rPr>
                        <a:t>THURSDAY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i="0" dirty="0">
                          <a:latin typeface="Franklin Gothic Demi" panose="020B0603020102020204" pitchFamily="34" charset="0"/>
                        </a:rPr>
                        <a:t>FRIDAY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B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6877600"/>
                  </a:ext>
                </a:extLst>
              </a:tr>
              <a:tr h="946638">
                <a:tc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1600" b="0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MAIN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44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Tomato Pasta 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dirty="0">
                          <a:latin typeface="Franklin Gothic Book" panose="020B0503020102020204" pitchFamily="34" charset="0"/>
                        </a:rPr>
                        <a:t>Butter Chicken Curry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dirty="0">
                          <a:latin typeface="Franklin Gothic Book" panose="020B0503020102020204" pitchFamily="34" charset="0"/>
                        </a:rPr>
                        <a:t>Cumberland Sausages 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dirty="0">
                          <a:latin typeface="Franklin Gothic Book" panose="020B0503020102020204" pitchFamily="34" charset="0"/>
                        </a:rPr>
                        <a:t>Beef Bolognese 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dirty="0">
                          <a:latin typeface="Franklin Gothic Book" panose="020B0503020102020204" pitchFamily="34" charset="0"/>
                        </a:rPr>
                        <a:t>Crispy Fish Finger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5211125"/>
                  </a:ext>
                </a:extLst>
              </a:tr>
              <a:tr h="805043">
                <a:tc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1600" b="0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VEGETARIAN 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44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kern="1200" dirty="0">
                          <a:solidFill>
                            <a:schemeClr val="dk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Tomato Pasta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Potato And Lentil Curry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Vegetarian Sausage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dirty="0">
                          <a:latin typeface="Franklin Gothic Book" panose="020B0503020102020204" pitchFamily="34" charset="0"/>
                        </a:rPr>
                        <a:t>Four Cheese Ravioli with Tomato Sauce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Margherita Pizza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4851570"/>
                  </a:ext>
                </a:extLst>
              </a:tr>
              <a:tr h="1006719">
                <a:tc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1600" b="0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SIDES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44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50"/>
                        </a:spcAft>
                      </a:pPr>
                      <a:r>
                        <a:rPr lang="en-GB" sz="1600" b="0" i="0" kern="1200" dirty="0">
                          <a:solidFill>
                            <a:schemeClr val="dk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Crudité</a:t>
                      </a:r>
                    </a:p>
                    <a:p>
                      <a:pPr algn="ctr">
                        <a:spcAft>
                          <a:spcPts val="450"/>
                        </a:spcAft>
                      </a:pPr>
                      <a:r>
                        <a:rPr lang="en-GB" sz="1600" b="0" i="0" kern="1200" dirty="0">
                          <a:solidFill>
                            <a:schemeClr val="dk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Seasonal Vegetables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Crudité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Seasonal Vegetables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Crudité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Seasonal Vegetables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Crudité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Seasonal Vegetables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Crudité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Chips, Peas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8307823"/>
                  </a:ext>
                </a:extLst>
              </a:tr>
              <a:tr h="1067200">
                <a:tc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1600" b="0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JACKETS/</a:t>
                      </a:r>
                    </a:p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1600" b="0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PASTA BAR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444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dirty="0">
                        <a:latin typeface="Franklin Gothic Book" panose="020B0503020102020204" pitchFamily="34" charset="0"/>
                      </a:endParaRP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Jacket Potato, Baked Beans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Pasta Sauce of the Day</a:t>
                      </a:r>
                      <a:endParaRPr lang="en-US" sz="1600" b="0" i="0" kern="1200" dirty="0">
                        <a:solidFill>
                          <a:schemeClr val="dk1"/>
                        </a:solidFill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kern="1200" dirty="0">
                        <a:solidFill>
                          <a:schemeClr val="dk1"/>
                        </a:solidFill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104238" marR="104238" marT="65149" marB="521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90000" marB="72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90000" marB="72000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90000" marB="72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90000" marB="72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0497391"/>
                  </a:ext>
                </a:extLst>
              </a:tr>
              <a:tr h="747816">
                <a:tc rowSpan="2"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1600" b="0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DESSERT</a:t>
                      </a:r>
                    </a:p>
                  </a:txBody>
                  <a:tcPr marL="104238" marR="104238" marT="26059" marB="521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44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Raspberry Lemon Crumble Cake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dirty="0">
                          <a:latin typeface="Franklin Gothic Book" panose="020B0503020102020204" pitchFamily="34" charset="0"/>
                        </a:rPr>
                        <a:t>Apple and Blackberry Crumble 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Pineapple Upside Down Cake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Joes Chocolate Orange Brownie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Banoffee Pie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7601681"/>
                  </a:ext>
                </a:extLst>
              </a:tr>
              <a:tr h="745702">
                <a:tc vMerge="1">
                  <a:txBody>
                    <a:bodyPr/>
                    <a:lstStyle/>
                    <a:p>
                      <a:pPr algn="l">
                        <a:lnSpc>
                          <a:spcPts val="2280"/>
                        </a:lnSpc>
                      </a:pPr>
                      <a:endParaRPr lang="en-GB" sz="1800" b="1" i="0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36000" marB="72000"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dirty="0">
                          <a:latin typeface="Franklin Gothic Book" panose="020B0503020102020204" pitchFamily="34" charset="0"/>
                        </a:rPr>
                        <a:t>Dessert Option 2</a:t>
                      </a:r>
                      <a:r>
                        <a:rPr lang="en-GB" sz="1600" b="0" i="0" dirty="0">
                          <a:latin typeface="Franklin Gothic Book" panose="020B0503020102020204" pitchFamily="34" charset="0"/>
                        </a:rPr>
                        <a:t>: Yoghurt, Jelly And Fresh Fruit Will Be Served Every Day</a:t>
                      </a:r>
                      <a:endParaRPr lang="en-US" sz="16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04238" marR="104238" marT="52119" marB="7817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72000" marB="108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72000" marB="108000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72000" marB="108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72000" marB="108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7543979"/>
                  </a:ext>
                </a:extLst>
              </a:tr>
              <a:tr h="1254709">
                <a:tc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1600" b="0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SALAD BAR</a:t>
                      </a:r>
                    </a:p>
                  </a:txBody>
                  <a:tcPr marL="104238" marR="104238" marT="26059" marB="521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444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Salad Items: Tomatoes, Plain Cucumber, Plain Beetroot, Herb Leaf Salad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Sweetcorn, Selection of Dressings And Toppings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0991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37507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1C9106D901B448B24197D5D49EFCD4" ma:contentTypeVersion="17" ma:contentTypeDescription="Create a new document." ma:contentTypeScope="" ma:versionID="a864ab9f2e78a32fbdc8d880f9b58dc2">
  <xsd:schema xmlns:xsd="http://www.w3.org/2001/XMLSchema" xmlns:xs="http://www.w3.org/2001/XMLSchema" xmlns:p="http://schemas.microsoft.com/office/2006/metadata/properties" xmlns:ns2="2a4231d9-844b-42ba-9d15-21bb434c25e3" xmlns:ns3="c0ce68d2-f4a4-4963-9a31-30d16dda62a3" xmlns:ns4="13179a32-cb14-4f3d-a857-19027c31e5d7" targetNamespace="http://schemas.microsoft.com/office/2006/metadata/properties" ma:root="true" ma:fieldsID="e28eeed39508d4f9912d0005636f57f5" ns2:_="" ns3:_="" ns4:_="">
    <xsd:import namespace="2a4231d9-844b-42ba-9d15-21bb434c25e3"/>
    <xsd:import namespace="c0ce68d2-f4a4-4963-9a31-30d16dda62a3"/>
    <xsd:import namespace="13179a32-cb14-4f3d-a857-19027c31e5d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4:SharedWithUsers" minOccurs="0"/>
                <xsd:element ref="ns4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4231d9-844b-42ba-9d15-21bb434c25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912e36a2-49b7-4b00-ba12-1750025de1a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ce68d2-f4a4-4963-9a31-30d16dda62a3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05e69412-a584-4ec1-a817-afb8fde00a0e}" ma:internalName="TaxCatchAll" ma:showField="CatchAllData" ma:web="13179a32-cb14-4f3d-a857-19027c31e5d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179a32-cb14-4f3d-a857-19027c31e5d7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0ce68d2-f4a4-4963-9a31-30d16dda62a3" xsi:nil="true"/>
    <lcf76f155ced4ddcb4097134ff3c332f xmlns="2a4231d9-844b-42ba-9d15-21bb434c25e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C94619D-6D7D-4E1E-B1EE-1E45F7A635E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4C19C4D-1B91-4DD4-875A-079944E968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a4231d9-844b-42ba-9d15-21bb434c25e3"/>
    <ds:schemaRef ds:uri="c0ce68d2-f4a4-4963-9a31-30d16dda62a3"/>
    <ds:schemaRef ds:uri="13179a32-cb14-4f3d-a857-19027c31e5d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062A3F2-182B-4254-B0B9-34236668947C}">
  <ds:schemaRefs>
    <ds:schemaRef ds:uri="http://schemas.microsoft.com/office/2006/metadata/properties"/>
    <ds:schemaRef ds:uri="http://www.w3.org/XML/1998/namespace"/>
    <ds:schemaRef ds:uri="13179a32-cb14-4f3d-a857-19027c31e5d7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c0ce68d2-f4a4-4963-9a31-30d16dda62a3"/>
    <ds:schemaRef ds:uri="2a4231d9-844b-42ba-9d15-21bb434c25e3"/>
    <ds:schemaRef ds:uri="http://purl.org/dc/terms/"/>
  </ds:schemaRefs>
</ds:datastoreItem>
</file>

<file path=docMetadata/LabelInfo.xml><?xml version="1.0" encoding="utf-8"?>
<clbl:labelList xmlns:clbl="http://schemas.microsoft.com/office/2020/mipLabelMetadata">
  <clbl:label id="{f472f14c-d40a-4996-84a9-078c3b8640e0}" enabled="1" method="Standard" siteId="{cd62b7dd-4b48-44bd-90e7-e143a22c8ead}" contentBits="2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5268</TotalTime>
  <Words>365</Words>
  <Application>Microsoft Office PowerPoint</Application>
  <PresentationFormat>Custom</PresentationFormat>
  <Paragraphs>103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1" baseType="lpstr">
      <vt:lpstr>Aptos</vt:lpstr>
      <vt:lpstr>Aptos Display</vt:lpstr>
      <vt:lpstr>Arial</vt:lpstr>
      <vt:lpstr>Arial Narrow</vt:lpstr>
      <vt:lpstr>Franklin Gothic Book</vt:lpstr>
      <vt:lpstr>Franklin Gothic Demi</vt:lpstr>
      <vt:lpstr>Franklin Gothic Heavy</vt:lpstr>
      <vt:lpstr>Franklin Gothic Medium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Kamlesh Makwana</dc:creator>
  <cp:lastModifiedBy>Catering (SUT)</cp:lastModifiedBy>
  <cp:revision>38</cp:revision>
  <cp:lastPrinted>2025-07-11T10:03:45Z</cp:lastPrinted>
  <dcterms:created xsi:type="dcterms:W3CDTF">2024-03-14T13:09:31Z</dcterms:created>
  <dcterms:modified xsi:type="dcterms:W3CDTF">2025-09-03T11:44:33Z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FooterLocations">
    <vt:lpwstr>Office Theme:8</vt:lpwstr>
  </property>
  <property fmtid="{D5CDD505-2E9C-101B-9397-08002B2CF9AE}" pid="3" name="ClassificationContentMarkingFooterText">
    <vt:lpwstr>Internal</vt:lpwstr>
  </property>
  <property fmtid="{D5CDD505-2E9C-101B-9397-08002B2CF9AE}" pid="4" name="ContentTypeId">
    <vt:lpwstr>0x010100A71C9106D901B448B24197D5D49EFCD4</vt:lpwstr>
  </property>
</Properties>
</file>