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sldIdLst>
    <p:sldId id="269" r:id="rId5"/>
    <p:sldId id="270" r:id="rId6"/>
    <p:sldId id="271" r:id="rId7"/>
  </p:sldIdLst>
  <p:sldSz cx="15119350" cy="10691813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98B376-7F68-0C2E-4F00-8A06E390653F}" name="Monika Jasinska" initials="MJ" userId="S::monika.jasinska@compass-group.co.uk::e4682201-9d82-43f3-be08-465a7dc8b5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62A"/>
    <a:srgbClr val="527C41"/>
    <a:srgbClr val="EC6339"/>
    <a:srgbClr val="61528F"/>
    <a:srgbClr val="BB4D97"/>
    <a:srgbClr val="6E4092"/>
    <a:srgbClr val="0E983E"/>
    <a:srgbClr val="009444"/>
    <a:srgbClr val="2F6E2E"/>
    <a:srgbClr val="BB2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355E4F-28D3-4DCE-8088-2CCAD74415F5}" v="4" dt="2025-11-10T14:09:28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91"/>
    <p:restoredTop sz="94734"/>
  </p:normalViewPr>
  <p:slideViewPr>
    <p:cSldViewPr snapToGrid="0">
      <p:cViewPr varScale="1">
        <p:scale>
          <a:sx n="68" d="100"/>
          <a:sy n="68" d="100"/>
        </p:scale>
        <p:origin x="20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2CBE25-AD89-EAD5-30FF-B299AA0EBE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3313"/>
            <a:ext cx="15119349" cy="106851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1E245-EF9C-F290-1A14-EB6EF7070F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784806" y="9787597"/>
            <a:ext cx="1638766" cy="47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47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30" y="697824"/>
            <a:ext cx="12051442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28" y="1743493"/>
            <a:ext cx="12051442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ABA1DB-BF35-5603-0FB2-DF4AB6371F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2929" y="0"/>
            <a:ext cx="160452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3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i_blue_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>
            <a:extLst>
              <a:ext uri="{FF2B5EF4-FFF2-40B4-BE49-F238E27FC236}">
                <a16:creationId xmlns:a16="http://schemas.microsoft.com/office/drawing/2014/main" id="{68B134F4-1F7A-E1DD-A26F-B2B370CE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930" y="697824"/>
            <a:ext cx="12051442" cy="867471"/>
          </a:xfrm>
          <a:prstGeom prst="rect">
            <a:avLst/>
          </a:prstGeom>
        </p:spPr>
        <p:txBody>
          <a:bodyPr/>
          <a:lstStyle>
            <a:lvl1pPr>
              <a:defRPr sz="7181" b="1" i="0">
                <a:solidFill>
                  <a:schemeClr val="bg1"/>
                </a:solidFill>
                <a:latin typeface="Franklin Gothic Demi" panose="020B06030201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6A968BB0-F8B0-FCEA-BC5A-B35BCE9BC5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928" y="1743493"/>
            <a:ext cx="12051442" cy="5123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9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461A7-BDEF-D901-D2FC-EA810C481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62929" y="0"/>
            <a:ext cx="16045207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53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11/10/2025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50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5" r:id="rId2"/>
    <p:sldLayoutId id="2147483686" r:id="rId3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EB8692-B453-0224-98FD-6BB1EB2B0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545E153-D9BF-4C55-82F4-8168601B9F4F}"/>
              </a:ext>
            </a:extLst>
          </p:cNvPr>
          <p:cNvSpPr txBox="1">
            <a:spLocks/>
          </p:cNvSpPr>
          <p:nvPr/>
        </p:nvSpPr>
        <p:spPr>
          <a:xfrm>
            <a:off x="10418785" y="661182"/>
            <a:ext cx="4037440" cy="1617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1280160" rtl="0" eaLnBrk="1" fontAlgn="auto" latinLnBrk="0" hangingPunct="1">
              <a:lnSpc>
                <a:spcPts val="121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603020102020204" pitchFamily="34" charset="0"/>
                <a:ea typeface="+mj-ea"/>
                <a:cs typeface="+mj-cs"/>
              </a:rPr>
              <a:t>EYFS WEEK 1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27C41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ABDD033-397D-EB86-1ABF-FA261BFBC7DD}"/>
              </a:ext>
            </a:extLst>
          </p:cNvPr>
          <p:cNvSpPr txBox="1">
            <a:spLocks/>
          </p:cNvSpPr>
          <p:nvPr/>
        </p:nvSpPr>
        <p:spPr>
          <a:xfrm>
            <a:off x="2682348" y="661182"/>
            <a:ext cx="9204852" cy="1617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1280160" rtl="0" eaLnBrk="1" fontAlgn="auto" latinLnBrk="0" hangingPunct="1">
              <a:lnSpc>
                <a:spcPts val="121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AUTUMN MENU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E983E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39699DE-242B-6DEC-B9FA-B4F902641F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428484"/>
              </p:ext>
            </p:extLst>
          </p:nvPr>
        </p:nvGraphicFramePr>
        <p:xfrm>
          <a:off x="871539" y="2293034"/>
          <a:ext cx="13584684" cy="731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324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33197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000062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Tomato Pasta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Butter Chicken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Lebanese Style Cinnamon Meatballs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Cajun Turkey Taco served 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With Mexican Rice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Crispy Fish Finger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85047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Chana Masala Potato Curry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Moroccan Cauliflower and borlotti Stew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Veggie Fajitas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Quorn Dippers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063533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Crudité</a:t>
                      </a: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Chips, 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112742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</a:t>
                      </a:r>
                    </a:p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790019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Jelly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Apple &amp; Forest berry Crumble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White Chocolate and Raspberry Blondie 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Yoghurt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Seasonal Fresh Fruit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787786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32551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461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8BE3E-D070-5592-2CF3-04B5CD00D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D864248-9CEC-1897-8CF3-59E484A67956}"/>
              </a:ext>
            </a:extLst>
          </p:cNvPr>
          <p:cNvSpPr txBox="1">
            <a:spLocks/>
          </p:cNvSpPr>
          <p:nvPr/>
        </p:nvSpPr>
        <p:spPr>
          <a:xfrm>
            <a:off x="10418785" y="661182"/>
            <a:ext cx="4037440" cy="1617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1280160" rtl="0" eaLnBrk="1" fontAlgn="auto" latinLnBrk="0" hangingPunct="1">
              <a:lnSpc>
                <a:spcPts val="121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603020102020204" pitchFamily="34" charset="0"/>
                <a:ea typeface="+mj-ea"/>
                <a:cs typeface="+mj-cs"/>
              </a:rPr>
              <a:t>EYFS WEEK 2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27C41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518F86-6566-4F30-E1FF-38FDA03C16BB}"/>
              </a:ext>
            </a:extLst>
          </p:cNvPr>
          <p:cNvSpPr txBox="1">
            <a:spLocks/>
          </p:cNvSpPr>
          <p:nvPr/>
        </p:nvSpPr>
        <p:spPr>
          <a:xfrm>
            <a:off x="2682348" y="661182"/>
            <a:ext cx="9204852" cy="1617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1280160" rtl="0" eaLnBrk="1" fontAlgn="auto" latinLnBrk="0" hangingPunct="1">
              <a:lnSpc>
                <a:spcPts val="121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AUTUMN MENU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E983E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3A09CBD-8F16-E772-81A1-2B742823B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36808"/>
              </p:ext>
            </p:extLst>
          </p:nvPr>
        </p:nvGraphicFramePr>
        <p:xfrm>
          <a:off x="871539" y="2293034"/>
          <a:ext cx="13584684" cy="731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324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33197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000062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Tomato Pasta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Bolognese Pasta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Sweet Sour Pork Hong King Style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Lamb Casserole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Katsu Chicken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85047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Lentils &amp; Roast Veggie Lasagne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Veggie Chow Mein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Mac &amp; Cheese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Quorn Katze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063533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Crudité</a:t>
                      </a: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Chips, 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112742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</a:t>
                      </a:r>
                    </a:p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790019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Home Made Flapjack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Apple, Date &amp; Carrot Sponge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Mixed Fruit Crumble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Yoghurt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Seasonal Fresh Fruit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787786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32551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83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86B82-18FA-2B8F-3D86-D19F1C09B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3C5C4A1-B589-7C7C-73D6-0B080257758D}"/>
              </a:ext>
            </a:extLst>
          </p:cNvPr>
          <p:cNvSpPr txBox="1">
            <a:spLocks/>
          </p:cNvSpPr>
          <p:nvPr/>
        </p:nvSpPr>
        <p:spPr>
          <a:xfrm>
            <a:off x="10418785" y="661182"/>
            <a:ext cx="4037440" cy="1617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r" defTabSz="1280160" rtl="0" eaLnBrk="1" fontAlgn="auto" latinLnBrk="0" hangingPunct="1">
              <a:lnSpc>
                <a:spcPts val="121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Heavy" panose="020B0603020102020204" pitchFamily="34" charset="0"/>
                <a:ea typeface="+mj-ea"/>
                <a:cs typeface="+mj-cs"/>
              </a:rPr>
              <a:t>EYFS WEEK 3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527C41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187AB2-D0C0-10E6-5F0F-665473C653B4}"/>
              </a:ext>
            </a:extLst>
          </p:cNvPr>
          <p:cNvSpPr txBox="1">
            <a:spLocks/>
          </p:cNvSpPr>
          <p:nvPr/>
        </p:nvSpPr>
        <p:spPr>
          <a:xfrm>
            <a:off x="2682348" y="661182"/>
            <a:ext cx="9204852" cy="1617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181" b="1" i="0" kern="1200">
                <a:solidFill>
                  <a:schemeClr val="bg1"/>
                </a:solidFill>
                <a:latin typeface="Franklin Gothic Demi" panose="020B0603020102020204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1280160" rtl="0" eaLnBrk="1" fontAlgn="auto" latinLnBrk="0" hangingPunct="1">
              <a:lnSpc>
                <a:spcPts val="1212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Demi" panose="020B0603020102020204" pitchFamily="34" charset="0"/>
                <a:ea typeface="+mj-ea"/>
                <a:cs typeface="+mj-cs"/>
              </a:rPr>
              <a:t>AUTUMN MENU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E983E"/>
              </a:solidFill>
              <a:effectLst/>
              <a:uLnTx/>
              <a:uFillTx/>
              <a:latin typeface="Franklin Gothic Medium" panose="020B06030201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6C671F-413C-E5D7-1196-FE7167754F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504858"/>
              </p:ext>
            </p:extLst>
          </p:nvPr>
        </p:nvGraphicFramePr>
        <p:xfrm>
          <a:off x="871539" y="2293034"/>
          <a:ext cx="13584684" cy="7311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324">
                  <a:extLst>
                    <a:ext uri="{9D8B030D-6E8A-4147-A177-3AD203B41FA5}">
                      <a16:colId xmlns:a16="http://schemas.microsoft.com/office/drawing/2014/main" val="4139260902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2051587850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376157961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3898803771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1116579035"/>
                    </a:ext>
                  </a:extLst>
                </a:gridCol>
                <a:gridCol w="2385672">
                  <a:extLst>
                    <a:ext uri="{9D8B030D-6E8A-4147-A177-3AD203B41FA5}">
                      <a16:colId xmlns:a16="http://schemas.microsoft.com/office/drawing/2014/main" val="678859163"/>
                    </a:ext>
                  </a:extLst>
                </a:gridCol>
              </a:tblGrid>
              <a:tr h="333197">
                <a:tc>
                  <a:txBody>
                    <a:bodyPr/>
                    <a:lstStyle/>
                    <a:p>
                      <a:pPr algn="ctr"/>
                      <a:endParaRPr lang="en-GB" sz="1600" b="0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0" marR="0" marT="55623" marB="37082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MONDAY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TUESDAY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WEDNESDAY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THURSDAY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>
                          <a:latin typeface="Franklin Gothic Demi" panose="020B0603020102020204" pitchFamily="34" charset="0"/>
                        </a:rPr>
                        <a:t>FRIDAY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877600"/>
                  </a:ext>
                </a:extLst>
              </a:tr>
              <a:tr h="1000062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MAIN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Tomato Pasta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Paprika Chicken Thigh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Lamb Shawarma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Beef &amp; Lentis Bolognese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Crispy Fish Finger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11125"/>
                  </a:ext>
                </a:extLst>
              </a:tr>
              <a:tr h="850476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VEGETARIAN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Tomato Pasta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Vegetables Paella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Quorn Shawarma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Veggie Bolognese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Quorn Dippers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851570"/>
                  </a:ext>
                </a:extLst>
              </a:tr>
              <a:tr h="1063533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SIDES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Crudité</a:t>
                      </a:r>
                    </a:p>
                    <a:p>
                      <a:pPr algn="ctr">
                        <a:spcAft>
                          <a:spcPts val="450"/>
                        </a:spcAft>
                      </a:pPr>
                      <a:r>
                        <a:rPr lang="en-GB" sz="1600" b="0" i="0" kern="1200" dirty="0">
                          <a:solidFill>
                            <a:schemeClr val="dk1"/>
                          </a:solidFill>
                          <a:latin typeface="Franklin Gothic Book" panose="020B0503020102020204" pitchFamily="34" charset="0"/>
                          <a:ea typeface="+mn-ea"/>
                          <a:cs typeface="+mn-cs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Seasonal Vegetables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Crudité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Chips, Peas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307823"/>
                  </a:ext>
                </a:extLst>
              </a:tr>
              <a:tr h="1127428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JACKETS/</a:t>
                      </a:r>
                    </a:p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PASTA BAR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Jacket Potato, Baked Beans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Pasta Sauce of the day</a:t>
                      </a: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kern="1200" dirty="0">
                        <a:solidFill>
                          <a:schemeClr val="dk1"/>
                        </a:solidFill>
                        <a:latin typeface="Franklin Gothic Book" panose="020B0503020102020204" pitchFamily="34" charset="0"/>
                        <a:ea typeface="+mn-ea"/>
                        <a:cs typeface="+mn-cs"/>
                      </a:endParaRPr>
                    </a:p>
                  </a:txBody>
                  <a:tcPr marL="104238" marR="104238" marT="6514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2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90000" marB="72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497391"/>
                  </a:ext>
                </a:extLst>
              </a:tr>
              <a:tr h="790019">
                <a:tc rowSpan="2"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DESSERT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Jelly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Lime and Mango Cheesecake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Carrot Cake  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Yoghurt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Seasonal Fresh Fruit Salad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601681"/>
                  </a:ext>
                </a:extLst>
              </a:tr>
              <a:tr h="787786">
                <a:tc vMerge="1">
                  <a:txBody>
                    <a:bodyPr/>
                    <a:lstStyle/>
                    <a:p>
                      <a:pPr algn="l">
                        <a:lnSpc>
                          <a:spcPts val="2280"/>
                        </a:lnSpc>
                      </a:pPr>
                      <a:endParaRPr lang="en-GB" sz="1800" b="1" i="0" dirty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36000" marB="72000"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dirty="0">
                          <a:latin typeface="Franklin Gothic Book" panose="020B0503020102020204" pitchFamily="34" charset="0"/>
                        </a:rPr>
                        <a:t>Dessert Option 2</a:t>
                      </a:r>
                      <a:r>
                        <a:rPr lang="en-GB" sz="1600" b="0" i="0" dirty="0">
                          <a:latin typeface="Franklin Gothic Book" panose="020B0503020102020204" pitchFamily="34" charset="0"/>
                        </a:rPr>
                        <a:t>: Yoghurt, Jelly And Fresh Fruit Will Be Served Every Day</a:t>
                      </a:r>
                      <a:endParaRPr lang="en-US" sz="16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04238" marR="104238" marT="52119" marB="7817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ts val="24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144000" marR="144000" marT="72000" marB="108000" anchor="ctr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43979"/>
                  </a:ext>
                </a:extLst>
              </a:tr>
              <a:tr h="1325519">
                <a:tc>
                  <a:txBody>
                    <a:bodyPr/>
                    <a:lstStyle/>
                    <a:p>
                      <a:pPr algn="ctr">
                        <a:lnSpc>
                          <a:spcPts val="2280"/>
                        </a:lnSpc>
                      </a:pPr>
                      <a:r>
                        <a:rPr lang="en-GB" sz="1600" b="0" i="0" dirty="0">
                          <a:solidFill>
                            <a:schemeClr val="bg1"/>
                          </a:solidFill>
                          <a:latin typeface="Franklin Gothic Demi" panose="020B0603020102020204" pitchFamily="34" charset="0"/>
                        </a:rPr>
                        <a:t>SALAD BAR</a:t>
                      </a:r>
                    </a:p>
                  </a:txBody>
                  <a:tcPr marL="104238" marR="104238" marT="26059" marB="5211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44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Salad Items: Tomatoes, Plain Cucumber, Plain Beetroot, Herb Leaf Salad</a:t>
                      </a:r>
                    </a:p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latin typeface="Franklin Gothic Book" panose="020B0503020102020204" pitchFamily="34" charset="0"/>
                        </a:rPr>
                        <a:t>Sweetcorn, Selection of Dressings And Toppings</a:t>
                      </a: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8239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0" dirty="0">
                        <a:latin typeface="Franklin Gothic Book" panose="020B0503020102020204" pitchFamily="34" charset="0"/>
                      </a:endParaRPr>
                    </a:p>
                  </a:txBody>
                  <a:tcPr marL="74164" marR="74164" marT="55623" marB="37082" anchor="ctr">
                    <a:lnL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E40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674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0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505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7" ma:contentTypeDescription="Create a new document." ma:contentTypeScope="" ma:versionID="a864ab9f2e78a32fbdc8d880f9b58dc2">
  <xsd:schema xmlns:xsd="http://www.w3.org/2001/XMLSchema" xmlns:xs="http://www.w3.org/2001/XMLSchema" xmlns:p="http://schemas.microsoft.com/office/2006/metadata/properties" xmlns:ns2="2a4231d9-844b-42ba-9d15-21bb434c25e3" xmlns:ns3="c0ce68d2-f4a4-4963-9a31-30d16dda62a3" xmlns:ns4="13179a32-cb14-4f3d-a857-19027c31e5d7" targetNamespace="http://schemas.microsoft.com/office/2006/metadata/properties" ma:root="true" ma:fieldsID="e28eeed39508d4f9912d0005636f57f5" ns2:_="" ns3:_="" ns4:_="">
    <xsd:import namespace="2a4231d9-844b-42ba-9d15-21bb434c25e3"/>
    <xsd:import namespace="c0ce68d2-f4a4-4963-9a31-30d16dda62a3"/>
    <xsd:import namespace="13179a32-cb14-4f3d-a857-19027c31e5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12e36a2-49b7-4b00-ba12-1750025de1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e68d2-f4a4-4963-9a31-30d16dda62a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5e69412-a584-4ec1-a817-afb8fde00a0e}" ma:internalName="TaxCatchAll" ma:showField="CatchAllData" ma:web="13179a32-cb14-4f3d-a857-19027c31e5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79a32-cb14-4f3d-a857-19027c31e5d7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ce68d2-f4a4-4963-9a31-30d16dda62a3" xsi:nil="true"/>
    <lcf76f155ced4ddcb4097134ff3c332f xmlns="2a4231d9-844b-42ba-9d15-21bb434c25e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94619D-6D7D-4E1E-B1EE-1E45F7A635E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C19C4D-1B91-4DD4-875A-079944E968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c0ce68d2-f4a4-4963-9a31-30d16dda62a3"/>
    <ds:schemaRef ds:uri="13179a32-cb14-4f3d-a857-19027c31e5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62A3F2-182B-4254-B0B9-34236668947C}">
  <ds:schemaRefs>
    <ds:schemaRef ds:uri="2a4231d9-844b-42ba-9d15-21bb434c25e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13179a32-cb14-4f3d-a857-19027c31e5d7"/>
    <ds:schemaRef ds:uri="http://schemas.microsoft.com/office/2006/documentManagement/types"/>
    <ds:schemaRef ds:uri="c0ce68d2-f4a4-4963-9a31-30d16dda62a3"/>
    <ds:schemaRef ds:uri="http://www.w3.org/XML/1998/namespace"/>
    <ds:schemaRef ds:uri="http://purl.org/dc/dcmitype/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472f14c-d40a-4996-84a9-078c3b8640e0}" enabled="1" method="Standard" siteId="{cd62b7dd-4b48-44bd-90e7-e143a22c8ead}" contentBits="2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5391</TotalTime>
  <Words>378</Words>
  <Application>Microsoft Office PowerPoint</Application>
  <PresentationFormat>Custom</PresentationFormat>
  <Paragraphs>136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Aptos Display</vt:lpstr>
      <vt:lpstr>Arial</vt:lpstr>
      <vt:lpstr>Arial Narrow</vt:lpstr>
      <vt:lpstr>Franklin Gothic Book</vt:lpstr>
      <vt:lpstr>Franklin Gothic Demi</vt:lpstr>
      <vt:lpstr>Franklin Gothic Heavy</vt:lpstr>
      <vt:lpstr>Franklin Gothic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Kamlesh Makwana</dc:creator>
  <cp:lastModifiedBy>Catering (SUT)</cp:lastModifiedBy>
  <cp:revision>35</cp:revision>
  <cp:lastPrinted>2025-10-13T06:58:26Z</cp:lastPrinted>
  <dcterms:created xsi:type="dcterms:W3CDTF">2024-03-14T13:09:31Z</dcterms:created>
  <dcterms:modified xsi:type="dcterms:W3CDTF">2025-11-10T14:17:18Z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Internal</vt:lpwstr>
  </property>
  <property fmtid="{D5CDD505-2E9C-101B-9397-08002B2CF9AE}" pid="4" name="ContentTypeId">
    <vt:lpwstr>0x010100A71C9106D901B448B24197D5D49EFCD4</vt:lpwstr>
  </property>
</Properties>
</file>