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11"/>
  </p:notesMasterIdLst>
  <p:sldIdLst>
    <p:sldId id="270" r:id="rId5"/>
    <p:sldId id="273" r:id="rId6"/>
    <p:sldId id="272" r:id="rId7"/>
    <p:sldId id="271" r:id="rId8"/>
    <p:sldId id="274" r:id="rId9"/>
    <p:sldId id="275" r:id="rId10"/>
  </p:sldIdLst>
  <p:sldSz cx="19008725" cy="1069181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9117A52-AA19-446D-80C9-1E8CDB8FA4F2}">
          <p14:sldIdLst>
            <p14:sldId id="270"/>
            <p14:sldId id="273"/>
            <p14:sldId id="272"/>
            <p14:sldId id="271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98B376-7F68-0C2E-4F00-8A06E390653F}" name="Monika Jasinska" initials="MJ" userId="S::monika.jasinska@compass-group.co.uk::e4682201-9d82-43f3-be08-465a7dc8b5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00"/>
    <a:srgbClr val="FFAE00"/>
    <a:srgbClr val="9069A6"/>
    <a:srgbClr val="EB5D40"/>
    <a:srgbClr val="009444"/>
    <a:srgbClr val="6E4092"/>
    <a:srgbClr val="0E983E"/>
    <a:srgbClr val="2F6E2E"/>
    <a:srgbClr val="BB224D"/>
    <a:srgbClr val="5B5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BAB80A-3E6F-4079-AACE-24AC17159EEA}" v="1" dt="2026-04-21T12:21:58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83"/>
    <p:restoredTop sz="94762"/>
  </p:normalViewPr>
  <p:slideViewPr>
    <p:cSldViewPr snapToGrid="0">
      <p:cViewPr varScale="1">
        <p:scale>
          <a:sx n="68" d="100"/>
          <a:sy n="68" d="100"/>
        </p:scale>
        <p:origin x="11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ring (SUT)" userId="1bf61e4e-a8d2-4a10-8b72-028a9758aa6d" providerId="ADAL" clId="{7E0C6661-9396-49B4-891D-8E21E9666145}"/>
    <pc:docChg chg="custSel modSld">
      <pc:chgData name="Catering (SUT)" userId="1bf61e4e-a8d2-4a10-8b72-028a9758aa6d" providerId="ADAL" clId="{7E0C6661-9396-49B4-891D-8E21E9666145}" dt="2026-04-21T12:21:50.521" v="2" actId="313"/>
      <pc:docMkLst>
        <pc:docMk/>
      </pc:docMkLst>
      <pc:sldChg chg="modSp mod">
        <pc:chgData name="Catering (SUT)" userId="1bf61e4e-a8d2-4a10-8b72-028a9758aa6d" providerId="ADAL" clId="{7E0C6661-9396-49B4-891D-8E21E9666145}" dt="2026-04-21T12:21:26.776" v="0" actId="313"/>
        <pc:sldMkLst>
          <pc:docMk/>
          <pc:sldMk cId="3086321742" sldId="271"/>
        </pc:sldMkLst>
        <pc:graphicFrameChg chg="modGraphic">
          <ac:chgData name="Catering (SUT)" userId="1bf61e4e-a8d2-4a10-8b72-028a9758aa6d" providerId="ADAL" clId="{7E0C6661-9396-49B4-891D-8E21E9666145}" dt="2026-04-21T12:21:26.776" v="0" actId="313"/>
          <ac:graphicFrameMkLst>
            <pc:docMk/>
            <pc:sldMk cId="3086321742" sldId="271"/>
            <ac:graphicFrameMk id="6" creationId="{D1CEAC46-37E4-F4DF-B013-EC3894CE504E}"/>
          </ac:graphicFrameMkLst>
        </pc:graphicFrameChg>
      </pc:sldChg>
      <pc:sldChg chg="modSp mod">
        <pc:chgData name="Catering (SUT)" userId="1bf61e4e-a8d2-4a10-8b72-028a9758aa6d" providerId="ADAL" clId="{7E0C6661-9396-49B4-891D-8E21E9666145}" dt="2026-04-21T12:21:42.544" v="1" actId="313"/>
        <pc:sldMkLst>
          <pc:docMk/>
          <pc:sldMk cId="2047269732" sldId="272"/>
        </pc:sldMkLst>
        <pc:graphicFrameChg chg="modGraphic">
          <ac:chgData name="Catering (SUT)" userId="1bf61e4e-a8d2-4a10-8b72-028a9758aa6d" providerId="ADAL" clId="{7E0C6661-9396-49B4-891D-8E21E9666145}" dt="2026-04-21T12:21:42.544" v="1" actId="313"/>
          <ac:graphicFrameMkLst>
            <pc:docMk/>
            <pc:sldMk cId="2047269732" sldId="272"/>
            <ac:graphicFrameMk id="3" creationId="{296EE7DD-375E-9D64-D610-5BCEA1809FBB}"/>
          </ac:graphicFrameMkLst>
        </pc:graphicFrameChg>
      </pc:sldChg>
      <pc:sldChg chg="modSp mod">
        <pc:chgData name="Catering (SUT)" userId="1bf61e4e-a8d2-4a10-8b72-028a9758aa6d" providerId="ADAL" clId="{7E0C6661-9396-49B4-891D-8E21E9666145}" dt="2026-04-21T12:21:50.521" v="2" actId="313"/>
        <pc:sldMkLst>
          <pc:docMk/>
          <pc:sldMk cId="783800115" sldId="275"/>
        </pc:sldMkLst>
        <pc:graphicFrameChg chg="modGraphic">
          <ac:chgData name="Catering (SUT)" userId="1bf61e4e-a8d2-4a10-8b72-028a9758aa6d" providerId="ADAL" clId="{7E0C6661-9396-49B4-891D-8E21E9666145}" dt="2026-04-21T12:21:50.521" v="2" actId="313"/>
          <ac:graphicFrameMkLst>
            <pc:docMk/>
            <pc:sldMk cId="783800115" sldId="275"/>
            <ac:graphicFrameMk id="6" creationId="{64A26A48-D413-F52F-9440-F9F6D6EE853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7D5F3-A87D-4886-BDCD-B355E8047216}" type="datetimeFigureOut">
              <a:rPr lang="en-GB" smtClean="0"/>
              <a:t>21/04/2026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6E410-03FA-4646-ABEA-3DD1B00F9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2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76E410-03FA-4646-ABEA-3DD1B00F96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52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091" y="1749795"/>
            <a:ext cx="14256544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6091" y="5615678"/>
            <a:ext cx="14256544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9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0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03119" y="569240"/>
            <a:ext cx="4098756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850" y="569240"/>
            <a:ext cx="12058660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76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2CBE25-AD89-EAD5-30FF-B299AA0EB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420" y="3314"/>
            <a:ext cx="18995884" cy="106851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9D76F3-7CD9-570C-68FC-85CBEAE3B1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6461068" y="9768936"/>
            <a:ext cx="1638766" cy="4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11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68B134F4-1F7A-E1DD-A26F-B2B370C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42" y="697825"/>
            <a:ext cx="15151613" cy="867471"/>
          </a:xfrm>
          <a:prstGeom prst="rect">
            <a:avLst/>
          </a:prstGeom>
        </p:spPr>
        <p:txBody>
          <a:bodyPr/>
          <a:lstStyle>
            <a:lvl1pPr>
              <a:defRPr sz="7181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968BB0-F8B0-FCEA-BC5A-B35BCE9BC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539" y="1743493"/>
            <a:ext cx="15151613" cy="51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9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BA1DB-BF35-5603-0FB2-DF4AB6371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82015" y="1"/>
            <a:ext cx="20172754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32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68B134F4-1F7A-E1DD-A26F-B2B370C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542" y="697825"/>
            <a:ext cx="15151613" cy="867471"/>
          </a:xfrm>
          <a:prstGeom prst="rect">
            <a:avLst/>
          </a:prstGeom>
        </p:spPr>
        <p:txBody>
          <a:bodyPr/>
          <a:lstStyle>
            <a:lvl1pPr>
              <a:defRPr sz="7181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968BB0-F8B0-FCEA-BC5A-B35BCE9BC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539" y="1743493"/>
            <a:ext cx="15151613" cy="51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9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461A7-BDEF-D901-D2FC-EA810C4816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82015" y="1"/>
            <a:ext cx="20172754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8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950" y="2665530"/>
            <a:ext cx="16395025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950" y="7155102"/>
            <a:ext cx="16395025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06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850" y="2846200"/>
            <a:ext cx="8078708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3167" y="2846200"/>
            <a:ext cx="8078708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2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326" y="569241"/>
            <a:ext cx="16395025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326" y="2620980"/>
            <a:ext cx="8041581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326" y="3905482"/>
            <a:ext cx="8041581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3167" y="2620980"/>
            <a:ext cx="8081184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3167" y="3905482"/>
            <a:ext cx="8081184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3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7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5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327" y="712788"/>
            <a:ext cx="6130808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184" y="1539424"/>
            <a:ext cx="9623167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327" y="3207544"/>
            <a:ext cx="6130808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2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327" y="712788"/>
            <a:ext cx="6130808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1184" y="1539424"/>
            <a:ext cx="9623167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327" y="3207544"/>
            <a:ext cx="6130808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6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850" y="569241"/>
            <a:ext cx="16395025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850" y="2846200"/>
            <a:ext cx="16395025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850" y="9909727"/>
            <a:ext cx="427696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6640" y="9909727"/>
            <a:ext cx="6415445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4912" y="9909727"/>
            <a:ext cx="4276963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01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685" r:id="rId13"/>
    <p:sldLayoutId id="2147483686" r:id="rId14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6D4656-9070-C0DE-B02E-8D11CE0FB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741228"/>
              </p:ext>
            </p:extLst>
          </p:nvPr>
        </p:nvGraphicFramePr>
        <p:xfrm>
          <a:off x="748146" y="1730326"/>
          <a:ext cx="17489976" cy="8133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481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427146"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111014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Carrot &amp; Coriander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Red Pepper &amp; Tomato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Leek &amp; Potato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Mushroom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Courgette, Pea &amp; Pesto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1103775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Chicken Karagge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Beef Lasagne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Mandarin BBQ Pork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Honey Chicken Tagine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Battered Fish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754188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Squash Satay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Gnocchi with Kale &amp; Sundried Tomato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Sweet Chilli Tofu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Quorn Shawarma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Veggie Hot Dogs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65326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Coconut 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Soy Glazed Carrots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Chilli &amp; </a:t>
                      </a:r>
                      <a:r>
                        <a:rPr lang="en-US" sz="1400" b="0" i="0">
                          <a:latin typeface="Franklin Gothic Book" panose="020B0503020102020204" pitchFamily="34" charset="0"/>
                        </a:rPr>
                        <a:t>Garlic Broccoli</a:t>
                      </a: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Garlic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Green Beans &amp; Lemon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Chilli &amp; Garlic Noodles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Mini Spring Rolls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Pak Choi &amp; Greens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Tabbouleh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Pitta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Roasted Mediterranean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Peas/Baked Beans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Tartare Sauce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65326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Jacket Potato, Baked Beans/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Pasta Of The Day</a:t>
                      </a: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869033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Lemon Syrup Sponge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&amp; Custard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Cookie Dough Brownies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Banana &amp; Orange Cake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&amp; Custard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Sticky Toffee Pudding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&amp; Toffee Sauce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Jam Sponge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&amp; Custard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661787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110140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Persian Potato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Giant Pearled Cous </a:t>
                      </a:r>
                      <a:r>
                        <a:rPr lang="en-GB" sz="1400" b="0" i="0" dirty="0" err="1">
                          <a:latin typeface="Franklin Gothic Book" panose="020B0503020102020204" pitchFamily="34" charset="0"/>
                        </a:rPr>
                        <a:t>Cous</a:t>
                      </a: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Roasted Butternut Squash with Feta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Italian Rocket &amp; Parmesan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Rainbow Slaw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Pasta &amp; Mixed Beans with Pesto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Pickled Red Cabbage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Butterbeans with Chilli &amp; Herbs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Sticky Parsnip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Pea, Mint &amp; Courgette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  <a:tr h="661787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Sweetcorn, Vinaigrette, Fresh Croutons, Sunflower Seeds &amp; Selection of Dressings And Toppings</a:t>
                      </a: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2356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73C10EBC-BB58-831B-C897-376FBFCB71E1}"/>
              </a:ext>
            </a:extLst>
          </p:cNvPr>
          <p:cNvSpPr txBox="1">
            <a:spLocks/>
          </p:cNvSpPr>
          <p:nvPr/>
        </p:nvSpPr>
        <p:spPr>
          <a:xfrm>
            <a:off x="12363472" y="0"/>
            <a:ext cx="5874650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solidFill>
                  <a:srgbClr val="009444"/>
                </a:solidFill>
                <a:latin typeface="Franklin Gothic Heavy" panose="020B0603020102020204" pitchFamily="34" charset="0"/>
              </a:rPr>
              <a:t>WEEK 1</a:t>
            </a:r>
            <a:r>
              <a:rPr lang="en-US" sz="5400" b="0" dirty="0">
                <a:solidFill>
                  <a:srgbClr val="0E983E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5F8F3E-D058-2A6B-C374-9E0E741E02EE}"/>
              </a:ext>
            </a:extLst>
          </p:cNvPr>
          <p:cNvSpPr txBox="1">
            <a:spLocks/>
          </p:cNvSpPr>
          <p:nvPr/>
        </p:nvSpPr>
        <p:spPr>
          <a:xfrm>
            <a:off x="4627035" y="0"/>
            <a:ext cx="9204852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SUMMER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879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86AA8-63AE-C78E-F445-97FB06296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56920FC-5812-A60A-58E3-5FA18E908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673340"/>
              </p:ext>
            </p:extLst>
          </p:nvPr>
        </p:nvGraphicFramePr>
        <p:xfrm>
          <a:off x="748146" y="1730326"/>
          <a:ext cx="17489976" cy="8337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481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427146"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111014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Parsnip &amp; Apple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Tomato &amp; Yellow Pepper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Butternut Squash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Chickpea &amp; Coconut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Sweet Potato &amp; Carrot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1103775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Thai Chicken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Beef Chilli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Turkey Koftes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Makhani Butter Chicken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Battered Fish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58044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Coconut Tofu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Mixed Bean Chilli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Sweet Potato Falafel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Paneer Masala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Wholewheat Veggie Pasta Bake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65326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Pineapple 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Green Beans &amp; Lemon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Potato Wedges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Nachos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Sour Cream &amp; Salsa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Chipotle Sweetcorn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Harissa Roasted Vegetables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Flatbread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Herby Cous </a:t>
                      </a:r>
                      <a:r>
                        <a:rPr lang="en-US" sz="1400" b="0" i="0" dirty="0" err="1">
                          <a:latin typeface="Franklin Gothic Book" panose="020B0503020102020204" pitchFamily="34" charset="0"/>
                        </a:rPr>
                        <a:t>Cous</a:t>
                      </a: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 err="1">
                          <a:latin typeface="Franklin Gothic Book" panose="020B0503020102020204" pitchFamily="34" charset="0"/>
                        </a:rPr>
                        <a:t>Tzatiki</a:t>
                      </a: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 &amp; </a:t>
                      </a:r>
                      <a:r>
                        <a:rPr lang="en-GB" sz="1400" b="0" i="0" dirty="0" err="1">
                          <a:latin typeface="Franklin Gothic Book" panose="020B0503020102020204" pitchFamily="34" charset="0"/>
                        </a:rPr>
                        <a:t>Hummous</a:t>
                      </a: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Egg Fried 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Pak Choi &amp; Greens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Peas/Baked Beans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65326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Jacket Potato, Baked Beans/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Pasta Of The Day</a:t>
                      </a: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869033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Banana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&amp; Fudge Frosting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Toffee Apple Crumble</a:t>
                      </a: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&amp; Custard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Lebanese Honey Cake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&amp; Cardamon Custard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Coconut Cake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&amp; Custard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Chocolate Cake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&amp; Chocolate Custard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661787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110140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Korean Broccoli &amp; Mushroom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Cauliflower &amp; Potato Pesto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Greek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Turkish Chickpea &amp; </a:t>
                      </a:r>
                      <a:r>
                        <a:rPr lang="en-US" sz="1400" b="0" i="0" dirty="0" err="1">
                          <a:latin typeface="Franklin Gothic Book" panose="020B0503020102020204" pitchFamily="34" charset="0"/>
                        </a:rPr>
                        <a:t>Aubergine</a:t>
                      </a: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Coronation Cauliflower &amp; Pineapple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Cannellini Bean, Cherry Tomato &amp; Herb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Tomato, Rocket &amp; Italian Cheese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Italian Pasta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Beetroot, Fennel &amp; Feta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Mexican Bean &amp; Tomato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  <a:tr h="661787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Sweetcorn, Vinaigrette, Fresh Croutons, Sunflower Seeds &amp; Selection of Dressings And Toppings</a:t>
                      </a: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2356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9546036C-81E5-2950-037C-59C4C08F6CA2}"/>
              </a:ext>
            </a:extLst>
          </p:cNvPr>
          <p:cNvSpPr txBox="1">
            <a:spLocks/>
          </p:cNvSpPr>
          <p:nvPr/>
        </p:nvSpPr>
        <p:spPr>
          <a:xfrm>
            <a:off x="12363472" y="0"/>
            <a:ext cx="5874650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solidFill>
                  <a:srgbClr val="009444"/>
                </a:solidFill>
                <a:latin typeface="Franklin Gothic Heavy" panose="020B0603020102020204" pitchFamily="34" charset="0"/>
              </a:rPr>
              <a:t>WEEK 2</a:t>
            </a:r>
            <a:r>
              <a:rPr lang="en-US" sz="5400" b="0" dirty="0">
                <a:solidFill>
                  <a:srgbClr val="0E983E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3B437E-E12C-FA79-BF9B-C9B9A4720A08}"/>
              </a:ext>
            </a:extLst>
          </p:cNvPr>
          <p:cNvSpPr txBox="1">
            <a:spLocks/>
          </p:cNvSpPr>
          <p:nvPr/>
        </p:nvSpPr>
        <p:spPr>
          <a:xfrm>
            <a:off x="4627035" y="0"/>
            <a:ext cx="9204852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SUMMER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01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F6B4C-728A-14A3-0BE5-5C865048A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6EE7DD-375E-9D64-D610-5BCEA1809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58548"/>
              </p:ext>
            </p:extLst>
          </p:nvPr>
        </p:nvGraphicFramePr>
        <p:xfrm>
          <a:off x="748146" y="1730326"/>
          <a:ext cx="17489976" cy="8297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481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3071499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427146">
                <a:tc>
                  <a:txBody>
                    <a:bodyPr/>
                    <a:lstStyle/>
                    <a:p>
                      <a:pPr algn="ctr"/>
                      <a:endParaRPr lang="en-GB" sz="14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111014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Potato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Curried Cauliflower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Tomato &amp; Basil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Sweet Potato and Coconut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Pea &amp; Mint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1103775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Tandoori Chicken Burger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Beef Pasticcio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Pork &amp; Leek Sausages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Beef Madras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Battered Fish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754188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Paneer Tikka Wrap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Aubergine Parmigiana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Veggie Sausages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Chana Masala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latin typeface="Franklin Gothic Book" panose="020B0503020102020204" pitchFamily="34" charset="0"/>
                        </a:rPr>
                        <a:t>Macaroni Cheese</a:t>
                      </a: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65326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Garlic Wedges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Corn on the Cob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Garlic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Roasted Mediterranean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Mashed Potato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Green Beans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Caraway Carrots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Gravy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Pilau 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Onion Bhaji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Caraway Carrots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Raita &amp; Mango Chutney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Baked Beans/Peas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65326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Jacket Potato, Baked Beans/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Pasta Of The Day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869033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Chocolate Rice Pudding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&amp; Vanilla Cream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Lemon Syllabub with Apricot Biscuit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Cherry &amp; Apple Crumble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&amp; Custard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Greek Butter Cookies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Raspberry Blondie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661787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110140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4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Watermelon, Feta &amp; Mint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Peruvian Slaw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Giant Cous </a:t>
                      </a:r>
                      <a:r>
                        <a:rPr lang="en-US" sz="1400" b="0" i="0" dirty="0" err="1">
                          <a:latin typeface="Franklin Gothic Book" panose="020B0503020102020204" pitchFamily="34" charset="0"/>
                        </a:rPr>
                        <a:t>Cous</a:t>
                      </a: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 with Lemon &amp; Herb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Sweetcorn &amp; Kidney Bean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Lentil, Beetroot &amp; Orange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Sweet Potato &amp; Kale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Mediterranean Potato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err="1">
                          <a:latin typeface="Franklin Gothic Book" panose="020B0503020102020204" pitchFamily="34" charset="0"/>
                        </a:rPr>
                        <a:t>Aubergine</a:t>
                      </a: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 &amp; Lentil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Curried Chickpea  &amp; Cauliflower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Pesto Pasta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  <a:tr h="661787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Sweetcorn, Vinaigrette, Fresh Croutons, Sunflower Seeds &amp; Selection of Dressings And Toppings</a:t>
                      </a: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52356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723C25F-891B-EB87-CABB-B4FF786139BA}"/>
              </a:ext>
            </a:extLst>
          </p:cNvPr>
          <p:cNvSpPr txBox="1">
            <a:spLocks/>
          </p:cNvSpPr>
          <p:nvPr/>
        </p:nvSpPr>
        <p:spPr>
          <a:xfrm>
            <a:off x="12363472" y="0"/>
            <a:ext cx="5874650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solidFill>
                  <a:srgbClr val="009444"/>
                </a:solidFill>
                <a:latin typeface="Franklin Gothic Heavy" panose="020B0603020102020204" pitchFamily="34" charset="0"/>
              </a:rPr>
              <a:t>WEEK 3</a:t>
            </a:r>
            <a:r>
              <a:rPr lang="en-US" sz="5400" b="0" dirty="0">
                <a:solidFill>
                  <a:srgbClr val="0E983E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87D661-8E0E-AFDA-548C-F8555D07A682}"/>
              </a:ext>
            </a:extLst>
          </p:cNvPr>
          <p:cNvSpPr txBox="1">
            <a:spLocks/>
          </p:cNvSpPr>
          <p:nvPr/>
        </p:nvSpPr>
        <p:spPr>
          <a:xfrm>
            <a:off x="4627035" y="0"/>
            <a:ext cx="9204852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SUMMER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6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32449-A69F-CAB2-ED82-3F3E534C7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138F66-B502-84BB-DBDD-0B70ED75AEF8}"/>
              </a:ext>
            </a:extLst>
          </p:cNvPr>
          <p:cNvSpPr txBox="1">
            <a:spLocks/>
          </p:cNvSpPr>
          <p:nvPr/>
        </p:nvSpPr>
        <p:spPr>
          <a:xfrm>
            <a:off x="12363472" y="0"/>
            <a:ext cx="5874650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solidFill>
                  <a:srgbClr val="009444"/>
                </a:solidFill>
                <a:latin typeface="Franklin Gothic Heavy" panose="020B0603020102020204" pitchFamily="34" charset="0"/>
              </a:rPr>
              <a:t>EYFS WEEK 1</a:t>
            </a:r>
            <a:r>
              <a:rPr lang="en-US" sz="5400" b="0" dirty="0">
                <a:solidFill>
                  <a:srgbClr val="0E983E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3BA723-413D-398E-71CC-0988C0C38A2A}"/>
              </a:ext>
            </a:extLst>
          </p:cNvPr>
          <p:cNvSpPr txBox="1">
            <a:spLocks/>
          </p:cNvSpPr>
          <p:nvPr/>
        </p:nvSpPr>
        <p:spPr>
          <a:xfrm>
            <a:off x="4627035" y="0"/>
            <a:ext cx="9204852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SUMMER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CEAC46-37E4-F4DF-B013-EC3894CE5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16919"/>
              </p:ext>
            </p:extLst>
          </p:nvPr>
        </p:nvGraphicFramePr>
        <p:xfrm>
          <a:off x="871538" y="1743075"/>
          <a:ext cx="17559337" cy="7921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937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350451"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971726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Carrot &amp; Coriander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Red Pepper &amp; Tomato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Leek &amp; Potato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Mushroom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Courgette, Pea &amp; Pesto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1067873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Beef Bolognaise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BBQ Pork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Honey Chicken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Fish Fingers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660154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Tomato Gnocchi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Noodles &amp; Spring Rolls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Quorn Pitta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Veggie </a:t>
                      </a:r>
                      <a:r>
                        <a:rPr lang="en-US" sz="1600" b="0" i="0" dirty="0" err="1">
                          <a:latin typeface="Franklin Gothic Book" panose="020B0503020102020204" pitchFamily="34" charset="0"/>
                        </a:rPr>
                        <a:t>FIngers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1244447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Carrots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Pasta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Garlic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Green Beans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Noodles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Pitta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Roasted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Chips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Baked Beans/Peas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57181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Jacket Potato, Baked Beans/Pasta sauce of the day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924407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Yoghurt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Cookie Dough Brownie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Banana &amp; Orange Cake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Fruit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Jelly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579275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55100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Sweetcorn, Vinaigrette, Fresh Croutons, Sunflower Seeds &amp; Selection of Dressings And Toppings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32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73F36-10BD-24C4-4003-BA692FFE3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83CE67-378E-63AC-6893-5B8FD29FF102}"/>
              </a:ext>
            </a:extLst>
          </p:cNvPr>
          <p:cNvSpPr txBox="1">
            <a:spLocks/>
          </p:cNvSpPr>
          <p:nvPr/>
        </p:nvSpPr>
        <p:spPr>
          <a:xfrm>
            <a:off x="12363472" y="0"/>
            <a:ext cx="5874650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solidFill>
                  <a:srgbClr val="009444"/>
                </a:solidFill>
                <a:latin typeface="Franklin Gothic Heavy" panose="020B0603020102020204" pitchFamily="34" charset="0"/>
              </a:rPr>
              <a:t>EYFS WEEK 2</a:t>
            </a:r>
            <a:r>
              <a:rPr lang="en-US" sz="5400" b="0" dirty="0">
                <a:solidFill>
                  <a:srgbClr val="0E983E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33F275-B46F-C2CD-7C68-218FBC1A76DA}"/>
              </a:ext>
            </a:extLst>
          </p:cNvPr>
          <p:cNvSpPr txBox="1">
            <a:spLocks/>
          </p:cNvSpPr>
          <p:nvPr/>
        </p:nvSpPr>
        <p:spPr>
          <a:xfrm>
            <a:off x="4627035" y="0"/>
            <a:ext cx="9204852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SUMMER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51DD7A-9D20-640D-06B3-A7398156F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627252"/>
              </p:ext>
            </p:extLst>
          </p:nvPr>
        </p:nvGraphicFramePr>
        <p:xfrm>
          <a:off x="871538" y="1743075"/>
          <a:ext cx="17559337" cy="7921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937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350451"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971726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Parsnip &amp; Apple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Tomato &amp; Yellow Pepper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Butternut Squash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Chickpea &amp; Coconut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Sweet Potato &amp; Carrot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1067873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Beef Chilli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Turkey Koftes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Makhani Butter Chicken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Battered Fish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660154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Veggie Chilli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Sweet Potato Falafel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Paneer Masala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Veggie Fingers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1244447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Green Beans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Wedges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Flatbreads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Roasted Veg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Baked Beans/Peas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57181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Jacket Potato, Baked Beans/Pasta sauce of the day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924407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Banana Bread &amp; Fudge Icing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Yoghurt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Fruit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Jelly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Chocolate Cake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579275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55100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Sweetcorn, Vinaigrette, Fresh Croutons, Sunflower Seeds &amp; Selection of Dressings And Toppings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36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16899-3322-9ED6-1BB6-85A074E17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1B2877-746A-8217-951B-F0BD7D2E10DA}"/>
              </a:ext>
            </a:extLst>
          </p:cNvPr>
          <p:cNvSpPr txBox="1">
            <a:spLocks/>
          </p:cNvSpPr>
          <p:nvPr/>
        </p:nvSpPr>
        <p:spPr>
          <a:xfrm>
            <a:off x="12363472" y="0"/>
            <a:ext cx="5874650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r">
              <a:lnSpc>
                <a:spcPts val="12120"/>
              </a:lnSpc>
            </a:pPr>
            <a:r>
              <a:rPr lang="en-US" sz="5400" dirty="0">
                <a:solidFill>
                  <a:srgbClr val="009444"/>
                </a:solidFill>
                <a:latin typeface="Franklin Gothic Heavy" panose="020B0603020102020204" pitchFamily="34" charset="0"/>
              </a:rPr>
              <a:t>EYFS WEEK 3</a:t>
            </a:r>
            <a:r>
              <a:rPr lang="en-US" sz="5400" b="0" dirty="0">
                <a:solidFill>
                  <a:srgbClr val="0E983E"/>
                </a:solidFill>
                <a:latin typeface="Franklin Gothic Medium" panose="020B06030201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7CCE12D-1CC6-4623-3C28-0352D2959A3C}"/>
              </a:ext>
            </a:extLst>
          </p:cNvPr>
          <p:cNvSpPr txBox="1">
            <a:spLocks/>
          </p:cNvSpPr>
          <p:nvPr/>
        </p:nvSpPr>
        <p:spPr>
          <a:xfrm>
            <a:off x="4627035" y="0"/>
            <a:ext cx="9204852" cy="2278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ts val="12120"/>
              </a:lnSpc>
            </a:pPr>
            <a:r>
              <a:rPr lang="en-US" sz="6600" dirty="0"/>
              <a:t>SUMMER MENU</a:t>
            </a:r>
            <a:endParaRPr lang="en-US" sz="5400" b="0" dirty="0">
              <a:solidFill>
                <a:srgbClr val="0E983E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4A26A48-D413-F52F-9440-F9F6D6EE8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822696"/>
              </p:ext>
            </p:extLst>
          </p:nvPr>
        </p:nvGraphicFramePr>
        <p:xfrm>
          <a:off x="871538" y="1743075"/>
          <a:ext cx="17559337" cy="8064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937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3083680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350451"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971726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SOUP OF THE 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Potato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Curried Cauliflower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Tomato &amp; Basil 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Sweet Potato and Coconut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Pea &amp; Mint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32806"/>
                  </a:ext>
                </a:extLst>
              </a:tr>
              <a:tr h="1067873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Beef Pasticcio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Pork &amp; Leek Sausages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Beef Madras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Battered Fish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660154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Aubergine Parmigiana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0" dirty="0">
                          <a:latin typeface="Franklin Gothic Book" panose="020B0503020102020204" pitchFamily="34" charset="0"/>
                        </a:rPr>
                        <a:t>Veggie Sausages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Franklin Gothic Book" panose="020B0503020102020204" pitchFamily="34" charset="0"/>
                        </a:rPr>
                        <a:t>Chana Masala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Veggie Fingers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1244447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Sweetcorn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Garlic Bread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Roasted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Mashed Potatoes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Green Beans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Pilau Rice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Carrots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Baked Beans/Peas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571811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Jacket Potato, Baked Beans/Pasta sauce of the day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924407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Chocolate Rice Pudding 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&amp; Vanilla Cream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Jelly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Yoghurt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Fruit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Raspberry Blondie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579275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551000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Sweetcorn, Vinaigrette, Fresh Croutons, Sunflower Seeds &amp; Selection of Dressings And Toppings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800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7" ma:contentTypeDescription="Create a new document." ma:contentTypeScope="" ma:versionID="a864ab9f2e78a32fbdc8d880f9b58dc2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e28eeed39508d4f9912d0005636f57f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53EC6E-25F8-420D-B427-C54FC49997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c0ce68d2-f4a4-4963-9a31-30d16dda62a3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923EB2-1DDB-4DE7-935B-BD5874403D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29A483-4321-423B-AD1E-3DBFA3D25743}">
  <ds:schemaRefs>
    <ds:schemaRef ds:uri="http://purl.org/dc/dcmitype/"/>
    <ds:schemaRef ds:uri="http://schemas.microsoft.com/office/2006/documentManagement/types"/>
    <ds:schemaRef ds:uri="2a4231d9-844b-42ba-9d15-21bb434c25e3"/>
    <ds:schemaRef ds:uri="http://purl.org/dc/elements/1.1/"/>
    <ds:schemaRef ds:uri="c0ce68d2-f4a4-4963-9a31-30d16dda62a3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13179a32-cb14-4f3d-a857-19027c31e5d7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8232</TotalTime>
  <Words>1089</Words>
  <Application>Microsoft Office PowerPoint</Application>
  <PresentationFormat>Custom</PresentationFormat>
  <Paragraphs>355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Arial Narrow</vt:lpstr>
      <vt:lpstr>Franklin Gothic Book</vt:lpstr>
      <vt:lpstr>Franklin Gothic Demi</vt:lpstr>
      <vt:lpstr>Franklin Gothic Heavy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Kamlesh Makwana</dc:creator>
  <cp:lastModifiedBy>Catering (SUT)</cp:lastModifiedBy>
  <cp:revision>40</cp:revision>
  <cp:lastPrinted>2026-03-26T10:22:19Z</cp:lastPrinted>
  <dcterms:created xsi:type="dcterms:W3CDTF">2024-03-14T13:09:31Z</dcterms:created>
  <dcterms:modified xsi:type="dcterms:W3CDTF">2026-04-21T12:22:06Z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0x010100A71C9106D901B448B24197D5D49EFCD4</vt:lpwstr>
  </property>
</Properties>
</file>